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0" r:id="rId1"/>
  </p:sldMasterIdLst>
  <p:notesMasterIdLst>
    <p:notesMasterId r:id="rId47"/>
  </p:notesMasterIdLst>
  <p:sldIdLst>
    <p:sldId id="256" r:id="rId2"/>
    <p:sldId id="558" r:id="rId3"/>
    <p:sldId id="560" r:id="rId4"/>
    <p:sldId id="313" r:id="rId5"/>
    <p:sldId id="561" r:id="rId6"/>
    <p:sldId id="315" r:id="rId7"/>
    <p:sldId id="556" r:id="rId8"/>
    <p:sldId id="557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03" r:id="rId38"/>
    <p:sldId id="404" r:id="rId39"/>
    <p:sldId id="405" r:id="rId40"/>
    <p:sldId id="407" r:id="rId41"/>
    <p:sldId id="408" r:id="rId42"/>
    <p:sldId id="398" r:id="rId43"/>
    <p:sldId id="399" r:id="rId44"/>
    <p:sldId id="400" r:id="rId45"/>
    <p:sldId id="396" r:id="rId46"/>
  </p:sldIdLst>
  <p:sldSz cx="9144000" cy="6858000" type="screen4x3"/>
  <p:notesSz cx="7315200" cy="96012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0ACAF93-89E1-4E6A-B2EF-B9A9B9CBB539}">
          <p14:sldIdLst>
            <p14:sldId id="256"/>
            <p14:sldId id="558"/>
            <p14:sldId id="560"/>
            <p14:sldId id="313"/>
            <p14:sldId id="561"/>
            <p14:sldId id="315"/>
            <p14:sldId id="556"/>
            <p14:sldId id="557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12"/>
            <p14:sldId id="413"/>
            <p14:sldId id="414"/>
            <p14:sldId id="415"/>
            <p14:sldId id="416"/>
            <p14:sldId id="417"/>
            <p14:sldId id="418"/>
            <p14:sldId id="403"/>
            <p14:sldId id="404"/>
            <p14:sldId id="405"/>
            <p14:sldId id="407"/>
            <p14:sldId id="408"/>
            <p14:sldId id="398"/>
            <p14:sldId id="399"/>
            <p14:sldId id="400"/>
            <p14:sldId id="3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7E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31F47-DEDB-4E08-91BB-A5C1A9CAC7EB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EG"/>
        </a:p>
      </dgm:t>
    </dgm:pt>
    <dgm:pt modelId="{D12D83C8-EB77-4761-AAE7-196E9F8E7000}">
      <dgm:prSet phldrT="[Text]" custT="1"/>
      <dgm:spPr/>
      <dgm:t>
        <a:bodyPr/>
        <a:lstStyle/>
        <a:p>
          <a:pPr rtl="1"/>
          <a:r>
            <a:rPr lang="en-US" sz="2400" dirty="0" smtClean="0">
              <a:latin typeface="Arial" pitchFamily="34" charset="0"/>
              <a:cs typeface="Arial" pitchFamily="34" charset="0"/>
            </a:rPr>
            <a:t>1</a:t>
          </a:r>
          <a:endParaRPr lang="ar-EG" sz="2400" dirty="0">
            <a:latin typeface="Arial" pitchFamily="34" charset="0"/>
            <a:cs typeface="Arial" pitchFamily="34" charset="0"/>
          </a:endParaRPr>
        </a:p>
      </dgm:t>
    </dgm:pt>
    <dgm:pt modelId="{C5EAC05E-D21D-4255-A96C-B22DAF161F0A}" type="parTrans" cxnId="{04CC91C1-057E-416F-A9AE-7B47391300AF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B5B3168F-F3EA-4012-A139-DD847E869D3E}" type="sibTrans" cxnId="{04CC91C1-057E-416F-A9AE-7B47391300AF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CB95FD9A-8FCC-4F8F-8D28-AE345B77CD69}">
      <dgm:prSet phldrT="[Text]" custT="1"/>
      <dgm:spPr/>
      <dgm:t>
        <a:bodyPr/>
        <a:lstStyle/>
        <a:p>
          <a:pPr algn="just" rtl="0"/>
          <a:r>
            <a:rPr lang="en-US" sz="2400" b="0" dirty="0" smtClean="0">
              <a:latin typeface="Arial" pitchFamily="34" charset="0"/>
              <a:cs typeface="Arial" pitchFamily="34" charset="0"/>
            </a:rPr>
            <a:t>Introduction.</a:t>
          </a:r>
          <a:endParaRPr lang="ar-EG" sz="2400" b="0" dirty="0">
            <a:latin typeface="Arial" pitchFamily="34" charset="0"/>
            <a:cs typeface="Arial" pitchFamily="34" charset="0"/>
          </a:endParaRPr>
        </a:p>
      </dgm:t>
    </dgm:pt>
    <dgm:pt modelId="{3B2265EA-7DB6-424F-AF6E-81A428847ED9}" type="parTrans" cxnId="{B36777EB-7303-4AE1-BB90-D2C5DFB64601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52C4842C-CE73-44B6-BF30-C8619DE8D4E6}" type="sibTrans" cxnId="{B36777EB-7303-4AE1-BB90-D2C5DFB64601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D69B02F3-41A7-4253-A8BE-9DA819B1E1C4}">
      <dgm:prSet phldrT="[Text]" custT="1"/>
      <dgm:spPr/>
      <dgm:t>
        <a:bodyPr/>
        <a:lstStyle/>
        <a:p>
          <a:pPr rtl="1"/>
          <a:r>
            <a:rPr lang="en-US" sz="2400" dirty="0" smtClean="0">
              <a:latin typeface="Arial" pitchFamily="34" charset="0"/>
              <a:cs typeface="Arial" pitchFamily="34" charset="0"/>
            </a:rPr>
            <a:t>2</a:t>
          </a:r>
          <a:endParaRPr lang="ar-EG" sz="2400" dirty="0">
            <a:latin typeface="Arial" pitchFamily="34" charset="0"/>
            <a:cs typeface="Arial" pitchFamily="34" charset="0"/>
          </a:endParaRPr>
        </a:p>
      </dgm:t>
    </dgm:pt>
    <dgm:pt modelId="{5E4101A0-6AE6-4A84-97B0-448C0F84D1F1}" type="parTrans" cxnId="{78068381-B673-48C5-B9CA-E2DB1864B8F0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13ED46B0-3DB8-4DA0-9D16-BEC55359D1C6}" type="sibTrans" cxnId="{78068381-B673-48C5-B9CA-E2DB1864B8F0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71BF493D-1A1E-42A3-AD8F-66C9138C17B8}">
      <dgm:prSet phldrT="[Text]" custT="1"/>
      <dgm:spPr/>
      <dgm:t>
        <a:bodyPr/>
        <a:lstStyle/>
        <a:p>
          <a:pPr algn="just" rtl="0"/>
          <a:r>
            <a:rPr lang="en-US" sz="2400" dirty="0" smtClean="0">
              <a:latin typeface="Arial" pitchFamily="34" charset="0"/>
              <a:cs typeface="Arial" pitchFamily="34" charset="0"/>
            </a:rPr>
            <a:t>Frequency Response Definition.</a:t>
          </a:r>
          <a:endParaRPr lang="ar-EG" sz="2400" dirty="0">
            <a:latin typeface="Arial" pitchFamily="34" charset="0"/>
            <a:cs typeface="Arial" pitchFamily="34" charset="0"/>
          </a:endParaRPr>
        </a:p>
      </dgm:t>
    </dgm:pt>
    <dgm:pt modelId="{91EAA2BD-BC60-4734-ADD5-57AE69764E2E}" type="parTrans" cxnId="{AA8A7F5D-7859-47C0-B85F-ACDCDA2A7DF7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918001B4-BFFA-4640-ABFE-369BA90DDE1F}" type="sibTrans" cxnId="{AA8A7F5D-7859-47C0-B85F-ACDCDA2A7DF7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FD678D87-9D30-490D-8156-C8DC43572951}">
      <dgm:prSet phldrT="[Text]" custT="1"/>
      <dgm:spPr/>
      <dgm:t>
        <a:bodyPr/>
        <a:lstStyle/>
        <a:p>
          <a:pPr algn="just" rtl="0"/>
          <a:r>
            <a:rPr lang="en-US" sz="2800" dirty="0" smtClean="0"/>
            <a:t>Bode Plot Construction.</a:t>
          </a:r>
          <a:endParaRPr lang="ar-EG" sz="2800" dirty="0">
            <a:latin typeface="Arial" pitchFamily="34" charset="0"/>
            <a:cs typeface="Arial" pitchFamily="34" charset="0"/>
          </a:endParaRPr>
        </a:p>
      </dgm:t>
    </dgm:pt>
    <dgm:pt modelId="{A0767C41-2162-432C-AA08-23EADEEF53CD}" type="parTrans" cxnId="{50C5CCB7-AC28-4B0F-9A90-DD698FD35896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0EDEC831-6063-45F3-BE3E-014A03F4F9F6}" type="sibTrans" cxnId="{50C5CCB7-AC28-4B0F-9A90-DD698FD35896}">
      <dgm:prSet/>
      <dgm:spPr/>
      <dgm:t>
        <a:bodyPr/>
        <a:lstStyle/>
        <a:p>
          <a:pPr rtl="1"/>
          <a:endParaRPr lang="ar-EG" sz="2400">
            <a:latin typeface="Arial" pitchFamily="34" charset="0"/>
            <a:cs typeface="Arial" pitchFamily="34" charset="0"/>
          </a:endParaRPr>
        </a:p>
      </dgm:t>
    </dgm:pt>
    <dgm:pt modelId="{C0E45FBC-261F-42A3-98FE-F8920BEA642E}">
      <dgm:prSet phldrT="[Text]" custT="1"/>
      <dgm:spPr/>
      <dgm:t>
        <a:bodyPr/>
        <a:lstStyle/>
        <a:p>
          <a:pPr rtl="1"/>
          <a:r>
            <a:rPr lang="en-US" sz="2400" dirty="0" smtClean="0">
              <a:latin typeface="Arial" pitchFamily="34" charset="0"/>
              <a:cs typeface="Arial" pitchFamily="34" charset="0"/>
            </a:rPr>
            <a:t>7</a:t>
          </a:r>
          <a:endParaRPr lang="ar-EG" sz="2400" dirty="0">
            <a:latin typeface="Arial" pitchFamily="34" charset="0"/>
            <a:cs typeface="Arial" pitchFamily="34" charset="0"/>
          </a:endParaRPr>
        </a:p>
      </dgm:t>
    </dgm:pt>
    <dgm:pt modelId="{4BF51F59-5C07-4C12-B0FC-D82E11117B85}" type="parTrans" cxnId="{6857EC5D-7313-4005-A7BA-F85F45FBBBA6}">
      <dgm:prSet/>
      <dgm:spPr/>
      <dgm:t>
        <a:bodyPr/>
        <a:lstStyle/>
        <a:p>
          <a:pPr rtl="1"/>
          <a:endParaRPr lang="ar-EG"/>
        </a:p>
      </dgm:t>
    </dgm:pt>
    <dgm:pt modelId="{6DB4DD4A-BBB4-4519-BB8F-EF8D1495A233}" type="sibTrans" cxnId="{6857EC5D-7313-4005-A7BA-F85F45FBBBA6}">
      <dgm:prSet/>
      <dgm:spPr/>
      <dgm:t>
        <a:bodyPr/>
        <a:lstStyle/>
        <a:p>
          <a:pPr rtl="1"/>
          <a:endParaRPr lang="ar-EG"/>
        </a:p>
      </dgm:t>
    </dgm:pt>
    <dgm:pt modelId="{9C84ADBD-B6A5-4F8B-847A-2D676791684D}">
      <dgm:prSet phldrT="[Text]" custT="1"/>
      <dgm:spPr/>
      <dgm:t>
        <a:bodyPr/>
        <a:lstStyle/>
        <a:p>
          <a:pPr rtl="1"/>
          <a:r>
            <a:rPr lang="en-US" sz="2400" dirty="0" smtClean="0">
              <a:latin typeface="Arial" pitchFamily="34" charset="0"/>
              <a:cs typeface="Arial" pitchFamily="34" charset="0"/>
            </a:rPr>
            <a:t>5</a:t>
          </a:r>
          <a:endParaRPr lang="ar-EG" sz="2400" dirty="0">
            <a:latin typeface="Arial" pitchFamily="34" charset="0"/>
            <a:cs typeface="Arial" pitchFamily="34" charset="0"/>
          </a:endParaRPr>
        </a:p>
      </dgm:t>
    </dgm:pt>
    <dgm:pt modelId="{DCBEE3C5-BFD5-456F-96B1-03AC6D107AA5}" type="parTrans" cxnId="{978DCB19-C566-4762-A035-096C4FECD8F8}">
      <dgm:prSet/>
      <dgm:spPr/>
      <dgm:t>
        <a:bodyPr/>
        <a:lstStyle/>
        <a:p>
          <a:pPr rtl="1"/>
          <a:endParaRPr lang="ar-EG"/>
        </a:p>
      </dgm:t>
    </dgm:pt>
    <dgm:pt modelId="{D538F18E-901F-48AD-9207-FC9DBE26259A}" type="sibTrans" cxnId="{978DCB19-C566-4762-A035-096C4FECD8F8}">
      <dgm:prSet/>
      <dgm:spPr/>
      <dgm:t>
        <a:bodyPr/>
        <a:lstStyle/>
        <a:p>
          <a:pPr rtl="1"/>
          <a:endParaRPr lang="ar-EG"/>
        </a:p>
      </dgm:t>
    </dgm:pt>
    <dgm:pt modelId="{519F6512-7776-48F5-B477-5F2D7D5BD4D2}">
      <dgm:prSet phldrT="[Text]" custT="1"/>
      <dgm:spPr/>
      <dgm:t>
        <a:bodyPr/>
        <a:lstStyle/>
        <a:p>
          <a:pPr rtl="1"/>
          <a:r>
            <a:rPr lang="en-US" sz="2400" dirty="0" smtClean="0">
              <a:latin typeface="Arial" pitchFamily="34" charset="0"/>
              <a:cs typeface="Arial" pitchFamily="34" charset="0"/>
            </a:rPr>
            <a:t>6</a:t>
          </a:r>
          <a:endParaRPr lang="ar-EG" sz="2400" dirty="0">
            <a:latin typeface="Arial" pitchFamily="34" charset="0"/>
            <a:cs typeface="Arial" pitchFamily="34" charset="0"/>
          </a:endParaRPr>
        </a:p>
      </dgm:t>
    </dgm:pt>
    <dgm:pt modelId="{6A29206E-27C6-4FA6-8CAA-A393BBC21617}" type="parTrans" cxnId="{C62F8578-F6B5-4D24-B1BA-23D858835494}">
      <dgm:prSet/>
      <dgm:spPr/>
      <dgm:t>
        <a:bodyPr/>
        <a:lstStyle/>
        <a:p>
          <a:pPr rtl="1"/>
          <a:endParaRPr lang="ar-EG"/>
        </a:p>
      </dgm:t>
    </dgm:pt>
    <dgm:pt modelId="{60BD181E-7EC2-4FF9-8F3A-A2D655684131}" type="sibTrans" cxnId="{C62F8578-F6B5-4D24-B1BA-23D858835494}">
      <dgm:prSet/>
      <dgm:spPr/>
      <dgm:t>
        <a:bodyPr/>
        <a:lstStyle/>
        <a:p>
          <a:pPr rtl="1"/>
          <a:endParaRPr lang="ar-EG"/>
        </a:p>
      </dgm:t>
    </dgm:pt>
    <dgm:pt modelId="{F98F19D3-9C65-4729-B939-89D3C5B6E186}">
      <dgm:prSet phldrT="[Text]" custT="1"/>
      <dgm:spPr/>
      <dgm:t>
        <a:bodyPr/>
        <a:lstStyle/>
        <a:p>
          <a:pPr rtl="0"/>
          <a:r>
            <a:rPr lang="en-US" sz="2400" dirty="0" smtClean="0">
              <a:latin typeface="Arial" pitchFamily="34" charset="0"/>
              <a:cs typeface="Arial" pitchFamily="34" charset="0"/>
            </a:rPr>
            <a:t>4</a:t>
          </a:r>
          <a:endParaRPr lang="ar-EG" sz="2400" dirty="0">
            <a:latin typeface="Arial" pitchFamily="34" charset="0"/>
            <a:cs typeface="Arial" pitchFamily="34" charset="0"/>
          </a:endParaRPr>
        </a:p>
      </dgm:t>
    </dgm:pt>
    <dgm:pt modelId="{B31F261B-0B91-4871-A5C7-CEBEDC8EC15B}" type="parTrans" cxnId="{F3A2EF40-76B4-469B-8FF7-525E230F5900}">
      <dgm:prSet/>
      <dgm:spPr/>
      <dgm:t>
        <a:bodyPr/>
        <a:lstStyle/>
        <a:p>
          <a:pPr rtl="1"/>
          <a:endParaRPr lang="ar-EG"/>
        </a:p>
      </dgm:t>
    </dgm:pt>
    <dgm:pt modelId="{04A944EA-DC5C-4C01-AE86-31BBD5E370D6}" type="sibTrans" cxnId="{F3A2EF40-76B4-469B-8FF7-525E230F5900}">
      <dgm:prSet/>
      <dgm:spPr/>
      <dgm:t>
        <a:bodyPr/>
        <a:lstStyle/>
        <a:p>
          <a:pPr rtl="1"/>
          <a:endParaRPr lang="ar-EG"/>
        </a:p>
      </dgm:t>
    </dgm:pt>
    <dgm:pt modelId="{5F97A2E0-B0BF-4253-9C42-61EF40C04706}">
      <dgm:prSet phldrT="[Text]" custT="1"/>
      <dgm:spPr/>
      <dgm:t>
        <a:bodyPr/>
        <a:lstStyle/>
        <a:p>
          <a:pPr rtl="0"/>
          <a:r>
            <a:rPr lang="en-US" sz="2400" dirty="0" smtClean="0">
              <a:latin typeface="Arial" pitchFamily="34" charset="0"/>
              <a:cs typeface="Arial" pitchFamily="34" charset="0"/>
            </a:rPr>
            <a:t>3</a:t>
          </a:r>
          <a:endParaRPr lang="ar-EG" sz="2400" dirty="0">
            <a:latin typeface="Arial" pitchFamily="34" charset="0"/>
            <a:cs typeface="Arial" pitchFamily="34" charset="0"/>
          </a:endParaRPr>
        </a:p>
      </dgm:t>
    </dgm:pt>
    <dgm:pt modelId="{8B97DC2E-23FC-4F7D-A39B-27D54391CEC5}" type="parTrans" cxnId="{D280D28E-1B55-4C8A-B996-B3D6692A22F4}">
      <dgm:prSet/>
      <dgm:spPr/>
      <dgm:t>
        <a:bodyPr/>
        <a:lstStyle/>
        <a:p>
          <a:pPr rtl="1"/>
          <a:endParaRPr lang="ar-EG"/>
        </a:p>
      </dgm:t>
    </dgm:pt>
    <dgm:pt modelId="{A559A7EB-B8EA-40B7-A518-3B947A354F84}" type="sibTrans" cxnId="{D280D28E-1B55-4C8A-B996-B3D6692A22F4}">
      <dgm:prSet/>
      <dgm:spPr/>
      <dgm:t>
        <a:bodyPr/>
        <a:lstStyle/>
        <a:p>
          <a:pPr rtl="1"/>
          <a:endParaRPr lang="ar-EG"/>
        </a:p>
      </dgm:t>
    </dgm:pt>
    <dgm:pt modelId="{B3D42434-1BD3-4CA5-B29B-DDF1B40FFE87}">
      <dgm:prSet/>
      <dgm:spPr/>
      <dgm:t>
        <a:bodyPr/>
        <a:lstStyle/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Bode Plot Definition.</a:t>
          </a:r>
          <a:endParaRPr lang="ar-EG" dirty="0"/>
        </a:p>
      </dgm:t>
    </dgm:pt>
    <dgm:pt modelId="{DD536BE6-9D47-4E20-8D2D-443894857786}" type="parTrans" cxnId="{1D901ACD-BCBF-463F-96E3-E26388F605AC}">
      <dgm:prSet/>
      <dgm:spPr/>
      <dgm:t>
        <a:bodyPr/>
        <a:lstStyle/>
        <a:p>
          <a:pPr rtl="1"/>
          <a:endParaRPr lang="ar-EG"/>
        </a:p>
      </dgm:t>
    </dgm:pt>
    <dgm:pt modelId="{A8033A6E-BB5E-4A9E-ADC7-0F50789B1512}" type="sibTrans" cxnId="{1D901ACD-BCBF-463F-96E3-E26388F605AC}">
      <dgm:prSet/>
      <dgm:spPr/>
      <dgm:t>
        <a:bodyPr/>
        <a:lstStyle/>
        <a:p>
          <a:pPr rtl="1"/>
          <a:endParaRPr lang="ar-EG"/>
        </a:p>
      </dgm:t>
    </dgm:pt>
    <dgm:pt modelId="{C97C4CDE-FB27-4723-A213-9248C53949AC}">
      <dgm:prSet/>
      <dgm:spPr/>
      <dgm:t>
        <a:bodyPr/>
        <a:lstStyle/>
        <a:p>
          <a:pPr rtl="0"/>
          <a:r>
            <a:rPr lang="en-US" dirty="0" smtClean="0"/>
            <a:t>Frequency Response Plot.</a:t>
          </a:r>
          <a:endParaRPr lang="ar-EG" dirty="0"/>
        </a:p>
      </dgm:t>
    </dgm:pt>
    <dgm:pt modelId="{EA0187E8-09BD-4BA3-92B7-8EA6DBF17389}" type="parTrans" cxnId="{8FB770F6-9B43-4ED8-9972-1DD6150A8EA9}">
      <dgm:prSet/>
      <dgm:spPr/>
      <dgm:t>
        <a:bodyPr/>
        <a:lstStyle/>
        <a:p>
          <a:pPr rtl="1"/>
          <a:endParaRPr lang="ar-EG"/>
        </a:p>
      </dgm:t>
    </dgm:pt>
    <dgm:pt modelId="{997C9646-B946-457D-A618-E62598B18C4D}" type="sibTrans" cxnId="{8FB770F6-9B43-4ED8-9972-1DD6150A8EA9}">
      <dgm:prSet/>
      <dgm:spPr/>
      <dgm:t>
        <a:bodyPr/>
        <a:lstStyle/>
        <a:p>
          <a:pPr rtl="1"/>
          <a:endParaRPr lang="ar-EG"/>
        </a:p>
      </dgm:t>
    </dgm:pt>
    <dgm:pt modelId="{00A095C0-3009-40E8-82B6-E7493D02100E}">
      <dgm:prSet/>
      <dgm:spPr/>
      <dgm:t>
        <a:bodyPr/>
        <a:lstStyle/>
        <a:p>
          <a:pPr rtl="0"/>
          <a:r>
            <a:rPr lang="en-US" altLang="zh-TW" dirty="0" smtClean="0"/>
            <a:t>Viewpoints of analyzing control system behavior</a:t>
          </a:r>
          <a:r>
            <a:rPr lang="ar-EG" altLang="zh-TW" dirty="0" smtClean="0"/>
            <a:t>.</a:t>
          </a:r>
          <a:endParaRPr lang="ar-EG" dirty="0"/>
        </a:p>
      </dgm:t>
    </dgm:pt>
    <dgm:pt modelId="{D00CA4CB-7FC3-43E7-9438-17A2F3C42822}" type="parTrans" cxnId="{85FA5405-0186-439C-8C9B-935D91ED89F0}">
      <dgm:prSet/>
      <dgm:spPr/>
      <dgm:t>
        <a:bodyPr/>
        <a:lstStyle/>
        <a:p>
          <a:pPr rtl="1"/>
          <a:endParaRPr lang="ar-EG"/>
        </a:p>
      </dgm:t>
    </dgm:pt>
    <dgm:pt modelId="{CF145B44-C6F0-409B-B334-1358833A9B70}" type="sibTrans" cxnId="{85FA5405-0186-439C-8C9B-935D91ED89F0}">
      <dgm:prSet/>
      <dgm:spPr/>
      <dgm:t>
        <a:bodyPr/>
        <a:lstStyle/>
        <a:p>
          <a:pPr rtl="1"/>
          <a:endParaRPr lang="ar-EG"/>
        </a:p>
      </dgm:t>
    </dgm:pt>
    <dgm:pt modelId="{BC2132D8-800B-407A-9F13-2C29E1D19E3A}">
      <dgm:prSet/>
      <dgm:spPr/>
      <dgm:t>
        <a:bodyPr/>
        <a:lstStyle/>
        <a:p>
          <a:pPr rtl="0"/>
          <a:r>
            <a:rPr lang="en-US" altLang="zh-TW" dirty="0" smtClean="0"/>
            <a:t>Logarithmic coordinate.</a:t>
          </a:r>
          <a:endParaRPr lang="ar-EG" dirty="0"/>
        </a:p>
      </dgm:t>
    </dgm:pt>
    <dgm:pt modelId="{B576D12A-9EDE-480A-B553-6B89B83E86D0}" type="parTrans" cxnId="{0CCCA781-EE7B-43AE-BAAC-686CCFE89448}">
      <dgm:prSet/>
      <dgm:spPr/>
      <dgm:t>
        <a:bodyPr/>
        <a:lstStyle/>
        <a:p>
          <a:pPr rtl="1"/>
          <a:endParaRPr lang="ar-EG"/>
        </a:p>
      </dgm:t>
    </dgm:pt>
    <dgm:pt modelId="{DFB0F745-835F-4BC0-A422-0408F0A876ED}" type="sibTrans" cxnId="{0CCCA781-EE7B-43AE-BAAC-686CCFE89448}">
      <dgm:prSet/>
      <dgm:spPr/>
      <dgm:t>
        <a:bodyPr/>
        <a:lstStyle/>
        <a:p>
          <a:pPr rtl="1"/>
          <a:endParaRPr lang="ar-EG"/>
        </a:p>
      </dgm:t>
    </dgm:pt>
    <dgm:pt modelId="{8BC1B81F-23B2-4055-8E7F-DF02276F6D14}" type="pres">
      <dgm:prSet presAssocID="{18431F47-DEDB-4E08-91BB-A5C1A9CAC7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4129AE1E-37E3-43C3-AF05-29BD52394BA6}" type="pres">
      <dgm:prSet presAssocID="{D12D83C8-EB77-4761-AAE7-196E9F8E7000}" presName="composite" presStyleCnt="0"/>
      <dgm:spPr/>
    </dgm:pt>
    <dgm:pt modelId="{B5D4FD06-00D8-4217-A29A-E8C786954001}" type="pres">
      <dgm:prSet presAssocID="{D12D83C8-EB77-4761-AAE7-196E9F8E700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ED31BD5-F841-4E82-87CE-59BD408F3B18}" type="pres">
      <dgm:prSet presAssocID="{D12D83C8-EB77-4761-AAE7-196E9F8E700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D742B76-A57B-4FFB-82CD-B1D55DECCC50}" type="pres">
      <dgm:prSet presAssocID="{B5B3168F-F3EA-4012-A139-DD847E869D3E}" presName="sp" presStyleCnt="0"/>
      <dgm:spPr/>
    </dgm:pt>
    <dgm:pt modelId="{B4A8DA74-2488-46DF-86CD-442822B3130E}" type="pres">
      <dgm:prSet presAssocID="{D69B02F3-41A7-4253-A8BE-9DA819B1E1C4}" presName="composite" presStyleCnt="0"/>
      <dgm:spPr/>
    </dgm:pt>
    <dgm:pt modelId="{015D82B9-6E5C-4852-8C9A-F1F06863470F}" type="pres">
      <dgm:prSet presAssocID="{D69B02F3-41A7-4253-A8BE-9DA819B1E1C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1A47F50-9F28-4432-BB5D-B5F01AB28FE7}" type="pres">
      <dgm:prSet presAssocID="{D69B02F3-41A7-4253-A8BE-9DA819B1E1C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8EA6651-6E4C-4E09-8C38-9243AC3325E4}" type="pres">
      <dgm:prSet presAssocID="{13ED46B0-3DB8-4DA0-9D16-BEC55359D1C6}" presName="sp" presStyleCnt="0"/>
      <dgm:spPr/>
    </dgm:pt>
    <dgm:pt modelId="{796001BA-CF72-431F-AF46-E403B2B8C066}" type="pres">
      <dgm:prSet presAssocID="{5F97A2E0-B0BF-4253-9C42-61EF40C04706}" presName="composite" presStyleCnt="0"/>
      <dgm:spPr/>
    </dgm:pt>
    <dgm:pt modelId="{3FAB2346-15E9-411D-8229-7B939A6AF8E6}" type="pres">
      <dgm:prSet presAssocID="{5F97A2E0-B0BF-4253-9C42-61EF40C04706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6811BFB-DEF7-4330-B5FC-F17615B1A610}" type="pres">
      <dgm:prSet presAssocID="{5F97A2E0-B0BF-4253-9C42-61EF40C04706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7E56CF1-7BF4-4C20-BCAE-997F5D43C84F}" type="pres">
      <dgm:prSet presAssocID="{A559A7EB-B8EA-40B7-A518-3B947A354F84}" presName="sp" presStyleCnt="0"/>
      <dgm:spPr/>
    </dgm:pt>
    <dgm:pt modelId="{E664F85B-5688-4F50-A8B5-5B0214D42417}" type="pres">
      <dgm:prSet presAssocID="{F98F19D3-9C65-4729-B939-89D3C5B6E186}" presName="composite" presStyleCnt="0"/>
      <dgm:spPr/>
    </dgm:pt>
    <dgm:pt modelId="{3AAD8C58-BFBA-4AF4-B53D-73C9F2FADEAC}" type="pres">
      <dgm:prSet presAssocID="{F98F19D3-9C65-4729-B939-89D3C5B6E18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22CDCE4-8601-4673-90CD-37C67ACCEFC2}" type="pres">
      <dgm:prSet presAssocID="{F98F19D3-9C65-4729-B939-89D3C5B6E18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250BB9C-010E-41CC-8AA5-D919FAC031FF}" type="pres">
      <dgm:prSet presAssocID="{04A944EA-DC5C-4C01-AE86-31BBD5E370D6}" presName="sp" presStyleCnt="0"/>
      <dgm:spPr/>
    </dgm:pt>
    <dgm:pt modelId="{2E88C0BB-4250-41B1-919A-7D64D0E81C9C}" type="pres">
      <dgm:prSet presAssocID="{9C84ADBD-B6A5-4F8B-847A-2D676791684D}" presName="composite" presStyleCnt="0"/>
      <dgm:spPr/>
    </dgm:pt>
    <dgm:pt modelId="{EE8D6CF1-6D25-4A81-959C-5556561366DB}" type="pres">
      <dgm:prSet presAssocID="{9C84ADBD-B6A5-4F8B-847A-2D676791684D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2FE110F-D156-4C57-B3A9-DCDC37E86BE9}" type="pres">
      <dgm:prSet presAssocID="{9C84ADBD-B6A5-4F8B-847A-2D676791684D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40B8F87-63EA-47B0-8C9E-CA9C290DC98E}" type="pres">
      <dgm:prSet presAssocID="{D538F18E-901F-48AD-9207-FC9DBE26259A}" presName="sp" presStyleCnt="0"/>
      <dgm:spPr/>
    </dgm:pt>
    <dgm:pt modelId="{7A6B8A3A-C886-4A25-A88A-5E68B13AA9EE}" type="pres">
      <dgm:prSet presAssocID="{519F6512-7776-48F5-B477-5F2D7D5BD4D2}" presName="composite" presStyleCnt="0"/>
      <dgm:spPr/>
    </dgm:pt>
    <dgm:pt modelId="{A280372D-4AEA-4F75-B47C-44A2B2C6A473}" type="pres">
      <dgm:prSet presAssocID="{519F6512-7776-48F5-B477-5F2D7D5BD4D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4D90894-5F98-4114-BE28-9FB7325820B9}" type="pres">
      <dgm:prSet presAssocID="{519F6512-7776-48F5-B477-5F2D7D5BD4D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E1B7254-9075-4B35-AD10-25FE1AAE8B6C}" type="pres">
      <dgm:prSet presAssocID="{60BD181E-7EC2-4FF9-8F3A-A2D655684131}" presName="sp" presStyleCnt="0"/>
      <dgm:spPr/>
    </dgm:pt>
    <dgm:pt modelId="{45D62323-7328-4E63-8F77-8290B25A85D8}" type="pres">
      <dgm:prSet presAssocID="{C0E45FBC-261F-42A3-98FE-F8920BEA642E}" presName="composite" presStyleCnt="0"/>
      <dgm:spPr/>
    </dgm:pt>
    <dgm:pt modelId="{229FFA2F-7EBF-431D-9DB6-4299BC8382FE}" type="pres">
      <dgm:prSet presAssocID="{C0E45FBC-261F-42A3-98FE-F8920BEA642E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9E52643-0504-471D-9CE7-BF5BD8AE6169}" type="pres">
      <dgm:prSet presAssocID="{C0E45FBC-261F-42A3-98FE-F8920BEA642E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3A2EF40-76B4-469B-8FF7-525E230F5900}" srcId="{18431F47-DEDB-4E08-91BB-A5C1A9CAC7EB}" destId="{F98F19D3-9C65-4729-B939-89D3C5B6E186}" srcOrd="3" destOrd="0" parTransId="{B31F261B-0B91-4871-A5C7-CEBEDC8EC15B}" sibTransId="{04A944EA-DC5C-4C01-AE86-31BBD5E370D6}"/>
    <dgm:cxn modelId="{1FEC3D81-F013-4620-84D7-868B120E892C}" type="presOf" srcId="{FD678D87-9D30-490D-8156-C8DC43572951}" destId="{B9E52643-0504-471D-9CE7-BF5BD8AE6169}" srcOrd="0" destOrd="0" presId="urn:microsoft.com/office/officeart/2005/8/layout/chevron2"/>
    <dgm:cxn modelId="{D280D28E-1B55-4C8A-B996-B3D6692A22F4}" srcId="{18431F47-DEDB-4E08-91BB-A5C1A9CAC7EB}" destId="{5F97A2E0-B0BF-4253-9C42-61EF40C04706}" srcOrd="2" destOrd="0" parTransId="{8B97DC2E-23FC-4F7D-A39B-27D54391CEC5}" sibTransId="{A559A7EB-B8EA-40B7-A518-3B947A354F84}"/>
    <dgm:cxn modelId="{85FA5405-0186-439C-8C9B-935D91ED89F0}" srcId="{9C84ADBD-B6A5-4F8B-847A-2D676791684D}" destId="{00A095C0-3009-40E8-82B6-E7493D02100E}" srcOrd="0" destOrd="0" parTransId="{D00CA4CB-7FC3-43E7-9438-17A2F3C42822}" sibTransId="{CF145B44-C6F0-409B-B334-1358833A9B70}"/>
    <dgm:cxn modelId="{B866E6EA-BDFA-447D-BAD9-EE5FB728D607}" type="presOf" srcId="{18431F47-DEDB-4E08-91BB-A5C1A9CAC7EB}" destId="{8BC1B81F-23B2-4055-8E7F-DF02276F6D14}" srcOrd="0" destOrd="0" presId="urn:microsoft.com/office/officeart/2005/8/layout/chevron2"/>
    <dgm:cxn modelId="{0CCCA781-EE7B-43AE-BAAC-686CCFE89448}" srcId="{519F6512-7776-48F5-B477-5F2D7D5BD4D2}" destId="{BC2132D8-800B-407A-9F13-2C29E1D19E3A}" srcOrd="0" destOrd="0" parTransId="{B576D12A-9EDE-480A-B553-6B89B83E86D0}" sibTransId="{DFB0F745-835F-4BC0-A422-0408F0A876ED}"/>
    <dgm:cxn modelId="{3DE8C32F-C810-48B0-84E1-8531C3CAA767}" type="presOf" srcId="{D69B02F3-41A7-4253-A8BE-9DA819B1E1C4}" destId="{015D82B9-6E5C-4852-8C9A-F1F06863470F}" srcOrd="0" destOrd="0" presId="urn:microsoft.com/office/officeart/2005/8/layout/chevron2"/>
    <dgm:cxn modelId="{1D901ACD-BCBF-463F-96E3-E26388F605AC}" srcId="{5F97A2E0-B0BF-4253-9C42-61EF40C04706}" destId="{B3D42434-1BD3-4CA5-B29B-DDF1B40FFE87}" srcOrd="0" destOrd="0" parTransId="{DD536BE6-9D47-4E20-8D2D-443894857786}" sibTransId="{A8033A6E-BB5E-4A9E-ADC7-0F50789B1512}"/>
    <dgm:cxn modelId="{04CC91C1-057E-416F-A9AE-7B47391300AF}" srcId="{18431F47-DEDB-4E08-91BB-A5C1A9CAC7EB}" destId="{D12D83C8-EB77-4761-AAE7-196E9F8E7000}" srcOrd="0" destOrd="0" parTransId="{C5EAC05E-D21D-4255-A96C-B22DAF161F0A}" sibTransId="{B5B3168F-F3EA-4012-A139-DD847E869D3E}"/>
    <dgm:cxn modelId="{78068381-B673-48C5-B9CA-E2DB1864B8F0}" srcId="{18431F47-DEDB-4E08-91BB-A5C1A9CAC7EB}" destId="{D69B02F3-41A7-4253-A8BE-9DA819B1E1C4}" srcOrd="1" destOrd="0" parTransId="{5E4101A0-6AE6-4A84-97B0-448C0F84D1F1}" sibTransId="{13ED46B0-3DB8-4DA0-9D16-BEC55359D1C6}"/>
    <dgm:cxn modelId="{DF870073-5D0E-406D-AD27-2CEF0B5D7A45}" type="presOf" srcId="{D12D83C8-EB77-4761-AAE7-196E9F8E7000}" destId="{B5D4FD06-00D8-4217-A29A-E8C786954001}" srcOrd="0" destOrd="0" presId="urn:microsoft.com/office/officeart/2005/8/layout/chevron2"/>
    <dgm:cxn modelId="{978DCB19-C566-4762-A035-096C4FECD8F8}" srcId="{18431F47-DEDB-4E08-91BB-A5C1A9CAC7EB}" destId="{9C84ADBD-B6A5-4F8B-847A-2D676791684D}" srcOrd="4" destOrd="0" parTransId="{DCBEE3C5-BFD5-456F-96B1-03AC6D107AA5}" sibTransId="{D538F18E-901F-48AD-9207-FC9DBE26259A}"/>
    <dgm:cxn modelId="{790990E4-1079-4511-837D-252BC60618F8}" type="presOf" srcId="{5F97A2E0-B0BF-4253-9C42-61EF40C04706}" destId="{3FAB2346-15E9-411D-8229-7B939A6AF8E6}" srcOrd="0" destOrd="0" presId="urn:microsoft.com/office/officeart/2005/8/layout/chevron2"/>
    <dgm:cxn modelId="{C32B090B-EB5E-46A4-91B0-7E78726374AC}" type="presOf" srcId="{9C84ADBD-B6A5-4F8B-847A-2D676791684D}" destId="{EE8D6CF1-6D25-4A81-959C-5556561366DB}" srcOrd="0" destOrd="0" presId="urn:microsoft.com/office/officeart/2005/8/layout/chevron2"/>
    <dgm:cxn modelId="{37F2DFFB-E6E6-422B-BB46-56D901D5F475}" type="presOf" srcId="{F98F19D3-9C65-4729-B939-89D3C5B6E186}" destId="{3AAD8C58-BFBA-4AF4-B53D-73C9F2FADEAC}" srcOrd="0" destOrd="0" presId="urn:microsoft.com/office/officeart/2005/8/layout/chevron2"/>
    <dgm:cxn modelId="{FC78B9C7-0F86-4351-9C3A-0BB628ADB395}" type="presOf" srcId="{519F6512-7776-48F5-B477-5F2D7D5BD4D2}" destId="{A280372D-4AEA-4F75-B47C-44A2B2C6A473}" srcOrd="0" destOrd="0" presId="urn:microsoft.com/office/officeart/2005/8/layout/chevron2"/>
    <dgm:cxn modelId="{50C5CCB7-AC28-4B0F-9A90-DD698FD35896}" srcId="{C0E45FBC-261F-42A3-98FE-F8920BEA642E}" destId="{FD678D87-9D30-490D-8156-C8DC43572951}" srcOrd="0" destOrd="0" parTransId="{A0767C41-2162-432C-AA08-23EADEEF53CD}" sibTransId="{0EDEC831-6063-45F3-BE3E-014A03F4F9F6}"/>
    <dgm:cxn modelId="{8FB770F6-9B43-4ED8-9972-1DD6150A8EA9}" srcId="{F98F19D3-9C65-4729-B939-89D3C5B6E186}" destId="{C97C4CDE-FB27-4723-A213-9248C53949AC}" srcOrd="0" destOrd="0" parTransId="{EA0187E8-09BD-4BA3-92B7-8EA6DBF17389}" sibTransId="{997C9646-B946-457D-A618-E62598B18C4D}"/>
    <dgm:cxn modelId="{6857EC5D-7313-4005-A7BA-F85F45FBBBA6}" srcId="{18431F47-DEDB-4E08-91BB-A5C1A9CAC7EB}" destId="{C0E45FBC-261F-42A3-98FE-F8920BEA642E}" srcOrd="6" destOrd="0" parTransId="{4BF51F59-5C07-4C12-B0FC-D82E11117B85}" sibTransId="{6DB4DD4A-BBB4-4519-BB8F-EF8D1495A233}"/>
    <dgm:cxn modelId="{2525F417-49CA-45C3-BA8A-3F99BCC7EEF1}" type="presOf" srcId="{BC2132D8-800B-407A-9F13-2C29E1D19E3A}" destId="{94D90894-5F98-4114-BE28-9FB7325820B9}" srcOrd="0" destOrd="0" presId="urn:microsoft.com/office/officeart/2005/8/layout/chevron2"/>
    <dgm:cxn modelId="{A4257497-DD00-4846-8924-DD4FA442BF2D}" type="presOf" srcId="{71BF493D-1A1E-42A3-AD8F-66C9138C17B8}" destId="{01A47F50-9F28-4432-BB5D-B5F01AB28FE7}" srcOrd="0" destOrd="0" presId="urn:microsoft.com/office/officeart/2005/8/layout/chevron2"/>
    <dgm:cxn modelId="{805DE916-7598-49D0-AC36-DE52FE809625}" type="presOf" srcId="{B3D42434-1BD3-4CA5-B29B-DDF1B40FFE87}" destId="{C6811BFB-DEF7-4330-B5FC-F17615B1A610}" srcOrd="0" destOrd="0" presId="urn:microsoft.com/office/officeart/2005/8/layout/chevron2"/>
    <dgm:cxn modelId="{D8922EAD-1C4C-4C74-A5D3-2F4015043021}" type="presOf" srcId="{C0E45FBC-261F-42A3-98FE-F8920BEA642E}" destId="{229FFA2F-7EBF-431D-9DB6-4299BC8382FE}" srcOrd="0" destOrd="0" presId="urn:microsoft.com/office/officeart/2005/8/layout/chevron2"/>
    <dgm:cxn modelId="{AA8A7F5D-7859-47C0-B85F-ACDCDA2A7DF7}" srcId="{D69B02F3-41A7-4253-A8BE-9DA819B1E1C4}" destId="{71BF493D-1A1E-42A3-AD8F-66C9138C17B8}" srcOrd="0" destOrd="0" parTransId="{91EAA2BD-BC60-4734-ADD5-57AE69764E2E}" sibTransId="{918001B4-BFFA-4640-ABFE-369BA90DDE1F}"/>
    <dgm:cxn modelId="{B92CA61E-9C94-4A81-9592-32F7218955EA}" type="presOf" srcId="{00A095C0-3009-40E8-82B6-E7493D02100E}" destId="{A2FE110F-D156-4C57-B3A9-DCDC37E86BE9}" srcOrd="0" destOrd="0" presId="urn:microsoft.com/office/officeart/2005/8/layout/chevron2"/>
    <dgm:cxn modelId="{04D8DD79-5894-4DF5-8F1B-1FE283A41A51}" type="presOf" srcId="{C97C4CDE-FB27-4723-A213-9248C53949AC}" destId="{022CDCE4-8601-4673-90CD-37C67ACCEFC2}" srcOrd="0" destOrd="0" presId="urn:microsoft.com/office/officeart/2005/8/layout/chevron2"/>
    <dgm:cxn modelId="{B36777EB-7303-4AE1-BB90-D2C5DFB64601}" srcId="{D12D83C8-EB77-4761-AAE7-196E9F8E7000}" destId="{CB95FD9A-8FCC-4F8F-8D28-AE345B77CD69}" srcOrd="0" destOrd="0" parTransId="{3B2265EA-7DB6-424F-AF6E-81A428847ED9}" sibTransId="{52C4842C-CE73-44B6-BF30-C8619DE8D4E6}"/>
    <dgm:cxn modelId="{D21AB108-AFE7-4403-B472-755A16958F01}" type="presOf" srcId="{CB95FD9A-8FCC-4F8F-8D28-AE345B77CD69}" destId="{7ED31BD5-F841-4E82-87CE-59BD408F3B18}" srcOrd="0" destOrd="0" presId="urn:microsoft.com/office/officeart/2005/8/layout/chevron2"/>
    <dgm:cxn modelId="{C62F8578-F6B5-4D24-B1BA-23D858835494}" srcId="{18431F47-DEDB-4E08-91BB-A5C1A9CAC7EB}" destId="{519F6512-7776-48F5-B477-5F2D7D5BD4D2}" srcOrd="5" destOrd="0" parTransId="{6A29206E-27C6-4FA6-8CAA-A393BBC21617}" sibTransId="{60BD181E-7EC2-4FF9-8F3A-A2D655684131}"/>
    <dgm:cxn modelId="{5654A2DD-0320-40C9-976C-9D9596743A09}" type="presParOf" srcId="{8BC1B81F-23B2-4055-8E7F-DF02276F6D14}" destId="{4129AE1E-37E3-43C3-AF05-29BD52394BA6}" srcOrd="0" destOrd="0" presId="urn:microsoft.com/office/officeart/2005/8/layout/chevron2"/>
    <dgm:cxn modelId="{B03F9F0A-CDF3-48DE-9586-13E74FD1486E}" type="presParOf" srcId="{4129AE1E-37E3-43C3-AF05-29BD52394BA6}" destId="{B5D4FD06-00D8-4217-A29A-E8C786954001}" srcOrd="0" destOrd="0" presId="urn:microsoft.com/office/officeart/2005/8/layout/chevron2"/>
    <dgm:cxn modelId="{39809C5A-61D3-417E-AE18-EDB83ED99AB4}" type="presParOf" srcId="{4129AE1E-37E3-43C3-AF05-29BD52394BA6}" destId="{7ED31BD5-F841-4E82-87CE-59BD408F3B18}" srcOrd="1" destOrd="0" presId="urn:microsoft.com/office/officeart/2005/8/layout/chevron2"/>
    <dgm:cxn modelId="{3591FCB5-B18C-47EA-A5EC-ADBBA0416F9A}" type="presParOf" srcId="{8BC1B81F-23B2-4055-8E7F-DF02276F6D14}" destId="{2D742B76-A57B-4FFB-82CD-B1D55DECCC50}" srcOrd="1" destOrd="0" presId="urn:microsoft.com/office/officeart/2005/8/layout/chevron2"/>
    <dgm:cxn modelId="{0E23B56D-F768-4162-9427-C7CEA6E37607}" type="presParOf" srcId="{8BC1B81F-23B2-4055-8E7F-DF02276F6D14}" destId="{B4A8DA74-2488-46DF-86CD-442822B3130E}" srcOrd="2" destOrd="0" presId="urn:microsoft.com/office/officeart/2005/8/layout/chevron2"/>
    <dgm:cxn modelId="{C8050637-70B5-4BA2-BCA2-731424EB5043}" type="presParOf" srcId="{B4A8DA74-2488-46DF-86CD-442822B3130E}" destId="{015D82B9-6E5C-4852-8C9A-F1F06863470F}" srcOrd="0" destOrd="0" presId="urn:microsoft.com/office/officeart/2005/8/layout/chevron2"/>
    <dgm:cxn modelId="{C810819F-F1DC-4446-8F53-F710A63AD68D}" type="presParOf" srcId="{B4A8DA74-2488-46DF-86CD-442822B3130E}" destId="{01A47F50-9F28-4432-BB5D-B5F01AB28FE7}" srcOrd="1" destOrd="0" presId="urn:microsoft.com/office/officeart/2005/8/layout/chevron2"/>
    <dgm:cxn modelId="{1AEA1325-4C75-4477-9804-B95CD8728C8B}" type="presParOf" srcId="{8BC1B81F-23B2-4055-8E7F-DF02276F6D14}" destId="{C8EA6651-6E4C-4E09-8C38-9243AC3325E4}" srcOrd="3" destOrd="0" presId="urn:microsoft.com/office/officeart/2005/8/layout/chevron2"/>
    <dgm:cxn modelId="{C847C10E-C215-48E2-8445-0BF2EF4F9917}" type="presParOf" srcId="{8BC1B81F-23B2-4055-8E7F-DF02276F6D14}" destId="{796001BA-CF72-431F-AF46-E403B2B8C066}" srcOrd="4" destOrd="0" presId="urn:microsoft.com/office/officeart/2005/8/layout/chevron2"/>
    <dgm:cxn modelId="{E167059D-3CD6-4CE0-A0D6-41F0134B5092}" type="presParOf" srcId="{796001BA-CF72-431F-AF46-E403B2B8C066}" destId="{3FAB2346-15E9-411D-8229-7B939A6AF8E6}" srcOrd="0" destOrd="0" presId="urn:microsoft.com/office/officeart/2005/8/layout/chevron2"/>
    <dgm:cxn modelId="{8F69FC5A-0214-40A2-98FD-C6941B4A183C}" type="presParOf" srcId="{796001BA-CF72-431F-AF46-E403B2B8C066}" destId="{C6811BFB-DEF7-4330-B5FC-F17615B1A610}" srcOrd="1" destOrd="0" presId="urn:microsoft.com/office/officeart/2005/8/layout/chevron2"/>
    <dgm:cxn modelId="{5264F6EA-9AAB-44B8-A61A-142C0F0D9EFC}" type="presParOf" srcId="{8BC1B81F-23B2-4055-8E7F-DF02276F6D14}" destId="{B7E56CF1-7BF4-4C20-BCAE-997F5D43C84F}" srcOrd="5" destOrd="0" presId="urn:microsoft.com/office/officeart/2005/8/layout/chevron2"/>
    <dgm:cxn modelId="{6ADF2AC6-6B93-45D7-AF2A-05AB39F52B2D}" type="presParOf" srcId="{8BC1B81F-23B2-4055-8E7F-DF02276F6D14}" destId="{E664F85B-5688-4F50-A8B5-5B0214D42417}" srcOrd="6" destOrd="0" presId="urn:microsoft.com/office/officeart/2005/8/layout/chevron2"/>
    <dgm:cxn modelId="{C60AA0D0-214E-4D2D-9769-B269642846FB}" type="presParOf" srcId="{E664F85B-5688-4F50-A8B5-5B0214D42417}" destId="{3AAD8C58-BFBA-4AF4-B53D-73C9F2FADEAC}" srcOrd="0" destOrd="0" presId="urn:microsoft.com/office/officeart/2005/8/layout/chevron2"/>
    <dgm:cxn modelId="{848263E6-5306-462B-BED5-320D534B9A21}" type="presParOf" srcId="{E664F85B-5688-4F50-A8B5-5B0214D42417}" destId="{022CDCE4-8601-4673-90CD-37C67ACCEFC2}" srcOrd="1" destOrd="0" presId="urn:microsoft.com/office/officeart/2005/8/layout/chevron2"/>
    <dgm:cxn modelId="{E5B86E8D-C514-48BB-B531-346A2C4667A5}" type="presParOf" srcId="{8BC1B81F-23B2-4055-8E7F-DF02276F6D14}" destId="{F250BB9C-010E-41CC-8AA5-D919FAC031FF}" srcOrd="7" destOrd="0" presId="urn:microsoft.com/office/officeart/2005/8/layout/chevron2"/>
    <dgm:cxn modelId="{87E071E2-951F-418E-88E1-02CF7243DFA5}" type="presParOf" srcId="{8BC1B81F-23B2-4055-8E7F-DF02276F6D14}" destId="{2E88C0BB-4250-41B1-919A-7D64D0E81C9C}" srcOrd="8" destOrd="0" presId="urn:microsoft.com/office/officeart/2005/8/layout/chevron2"/>
    <dgm:cxn modelId="{8EC9FA9C-1F0B-435F-AA30-0CE4095BAA45}" type="presParOf" srcId="{2E88C0BB-4250-41B1-919A-7D64D0E81C9C}" destId="{EE8D6CF1-6D25-4A81-959C-5556561366DB}" srcOrd="0" destOrd="0" presId="urn:microsoft.com/office/officeart/2005/8/layout/chevron2"/>
    <dgm:cxn modelId="{E913AB0A-651E-412C-92A0-4182EFFBC884}" type="presParOf" srcId="{2E88C0BB-4250-41B1-919A-7D64D0E81C9C}" destId="{A2FE110F-D156-4C57-B3A9-DCDC37E86BE9}" srcOrd="1" destOrd="0" presId="urn:microsoft.com/office/officeart/2005/8/layout/chevron2"/>
    <dgm:cxn modelId="{FFD1B1B0-3003-4459-A186-2AD26176805C}" type="presParOf" srcId="{8BC1B81F-23B2-4055-8E7F-DF02276F6D14}" destId="{540B8F87-63EA-47B0-8C9E-CA9C290DC98E}" srcOrd="9" destOrd="0" presId="urn:microsoft.com/office/officeart/2005/8/layout/chevron2"/>
    <dgm:cxn modelId="{74498754-5B10-49F8-B8DA-3090DD5246A8}" type="presParOf" srcId="{8BC1B81F-23B2-4055-8E7F-DF02276F6D14}" destId="{7A6B8A3A-C886-4A25-A88A-5E68B13AA9EE}" srcOrd="10" destOrd="0" presId="urn:microsoft.com/office/officeart/2005/8/layout/chevron2"/>
    <dgm:cxn modelId="{8FD54198-C38E-48E0-8394-FE1696E58047}" type="presParOf" srcId="{7A6B8A3A-C886-4A25-A88A-5E68B13AA9EE}" destId="{A280372D-4AEA-4F75-B47C-44A2B2C6A473}" srcOrd="0" destOrd="0" presId="urn:microsoft.com/office/officeart/2005/8/layout/chevron2"/>
    <dgm:cxn modelId="{5AA7F1B9-F9CE-4708-8DAB-3C45F08CD273}" type="presParOf" srcId="{7A6B8A3A-C886-4A25-A88A-5E68B13AA9EE}" destId="{94D90894-5F98-4114-BE28-9FB7325820B9}" srcOrd="1" destOrd="0" presId="urn:microsoft.com/office/officeart/2005/8/layout/chevron2"/>
    <dgm:cxn modelId="{B80F4D37-9A37-4DA2-A98C-ACF7C7F46F51}" type="presParOf" srcId="{8BC1B81F-23B2-4055-8E7F-DF02276F6D14}" destId="{EE1B7254-9075-4B35-AD10-25FE1AAE8B6C}" srcOrd="11" destOrd="0" presId="urn:microsoft.com/office/officeart/2005/8/layout/chevron2"/>
    <dgm:cxn modelId="{A1967140-9699-448C-ABB3-AB21409B629D}" type="presParOf" srcId="{8BC1B81F-23B2-4055-8E7F-DF02276F6D14}" destId="{45D62323-7328-4E63-8F77-8290B25A85D8}" srcOrd="12" destOrd="0" presId="urn:microsoft.com/office/officeart/2005/8/layout/chevron2"/>
    <dgm:cxn modelId="{E95A56A2-05E4-4D8C-95CD-08FA2A6D0D22}" type="presParOf" srcId="{45D62323-7328-4E63-8F77-8290B25A85D8}" destId="{229FFA2F-7EBF-431D-9DB6-4299BC8382FE}" srcOrd="0" destOrd="0" presId="urn:microsoft.com/office/officeart/2005/8/layout/chevron2"/>
    <dgm:cxn modelId="{95CA5EA4-4CE0-4FF9-AB55-C0866A721CDF}" type="presParOf" srcId="{45D62323-7328-4E63-8F77-8290B25A85D8}" destId="{B9E52643-0504-471D-9CE7-BF5BD8AE61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4FD06-00D8-4217-A29A-E8C786954001}">
      <dsp:nvSpPr>
        <dsp:cNvPr id="0" name=""/>
        <dsp:cNvSpPr/>
      </dsp:nvSpPr>
      <dsp:spPr>
        <a:xfrm rot="5400000">
          <a:off x="-110693" y="116422"/>
          <a:ext cx="737957" cy="5165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1</a:t>
          </a:r>
          <a:endParaRPr lang="ar-EG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64013"/>
        <a:ext cx="516570" cy="221387"/>
      </dsp:txXfrm>
    </dsp:sp>
    <dsp:sp modelId="{7ED31BD5-F841-4E82-87CE-59BD408F3B18}">
      <dsp:nvSpPr>
        <dsp:cNvPr id="0" name=""/>
        <dsp:cNvSpPr/>
      </dsp:nvSpPr>
      <dsp:spPr>
        <a:xfrm rot="5400000">
          <a:off x="4290072" y="-3767772"/>
          <a:ext cx="479924" cy="80269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Arial" pitchFamily="34" charset="0"/>
              <a:cs typeface="Arial" pitchFamily="34" charset="0"/>
            </a:rPr>
            <a:t>Introduction.</a:t>
          </a:r>
          <a:endParaRPr lang="ar-EG" sz="2400" b="0" kern="1200" dirty="0">
            <a:latin typeface="Arial" pitchFamily="34" charset="0"/>
            <a:cs typeface="Arial" pitchFamily="34" charset="0"/>
          </a:endParaRPr>
        </a:p>
      </dsp:txBody>
      <dsp:txXfrm rot="-5400000">
        <a:off x="516570" y="29158"/>
        <a:ext cx="8003500" cy="433068"/>
      </dsp:txXfrm>
    </dsp:sp>
    <dsp:sp modelId="{015D82B9-6E5C-4852-8C9A-F1F06863470F}">
      <dsp:nvSpPr>
        <dsp:cNvPr id="0" name=""/>
        <dsp:cNvSpPr/>
      </dsp:nvSpPr>
      <dsp:spPr>
        <a:xfrm rot="5400000">
          <a:off x="-110693" y="769716"/>
          <a:ext cx="737957" cy="5165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2</a:t>
          </a:r>
          <a:endParaRPr lang="ar-EG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917307"/>
        <a:ext cx="516570" cy="221387"/>
      </dsp:txXfrm>
    </dsp:sp>
    <dsp:sp modelId="{01A47F50-9F28-4432-BB5D-B5F01AB28FE7}">
      <dsp:nvSpPr>
        <dsp:cNvPr id="0" name=""/>
        <dsp:cNvSpPr/>
      </dsp:nvSpPr>
      <dsp:spPr>
        <a:xfrm rot="5400000">
          <a:off x="4290198" y="-3114605"/>
          <a:ext cx="479672" cy="80269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Frequency Response Definition.</a:t>
          </a:r>
          <a:endParaRPr lang="ar-EG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6570" y="682439"/>
        <a:ext cx="8003512" cy="432840"/>
      </dsp:txXfrm>
    </dsp:sp>
    <dsp:sp modelId="{3FAB2346-15E9-411D-8229-7B939A6AF8E6}">
      <dsp:nvSpPr>
        <dsp:cNvPr id="0" name=""/>
        <dsp:cNvSpPr/>
      </dsp:nvSpPr>
      <dsp:spPr>
        <a:xfrm rot="5400000">
          <a:off x="-110693" y="1423010"/>
          <a:ext cx="737957" cy="5165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3</a:t>
          </a:r>
          <a:endParaRPr lang="ar-EG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70601"/>
        <a:ext cx="516570" cy="221387"/>
      </dsp:txXfrm>
    </dsp:sp>
    <dsp:sp modelId="{C6811BFB-DEF7-4330-B5FC-F17615B1A610}">
      <dsp:nvSpPr>
        <dsp:cNvPr id="0" name=""/>
        <dsp:cNvSpPr/>
      </dsp:nvSpPr>
      <dsp:spPr>
        <a:xfrm rot="5400000">
          <a:off x="4290198" y="-2461311"/>
          <a:ext cx="479672" cy="80269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Bode Plot Definition.</a:t>
          </a:r>
          <a:endParaRPr lang="ar-EG" sz="2800" kern="1200" dirty="0"/>
        </a:p>
      </dsp:txBody>
      <dsp:txXfrm rot="-5400000">
        <a:off x="516570" y="1335733"/>
        <a:ext cx="8003512" cy="432840"/>
      </dsp:txXfrm>
    </dsp:sp>
    <dsp:sp modelId="{3AAD8C58-BFBA-4AF4-B53D-73C9F2FADEAC}">
      <dsp:nvSpPr>
        <dsp:cNvPr id="0" name=""/>
        <dsp:cNvSpPr/>
      </dsp:nvSpPr>
      <dsp:spPr>
        <a:xfrm rot="5400000">
          <a:off x="-110693" y="2076303"/>
          <a:ext cx="737957" cy="5165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4</a:t>
          </a:r>
          <a:endParaRPr lang="ar-EG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223894"/>
        <a:ext cx="516570" cy="221387"/>
      </dsp:txXfrm>
    </dsp:sp>
    <dsp:sp modelId="{022CDCE4-8601-4673-90CD-37C67ACCEFC2}">
      <dsp:nvSpPr>
        <dsp:cNvPr id="0" name=""/>
        <dsp:cNvSpPr/>
      </dsp:nvSpPr>
      <dsp:spPr>
        <a:xfrm rot="5400000">
          <a:off x="4290198" y="-1808017"/>
          <a:ext cx="479672" cy="80269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Frequency Response Plot.</a:t>
          </a:r>
          <a:endParaRPr lang="ar-EG" sz="2800" kern="1200" dirty="0"/>
        </a:p>
      </dsp:txBody>
      <dsp:txXfrm rot="-5400000">
        <a:off x="516570" y="1989027"/>
        <a:ext cx="8003512" cy="432840"/>
      </dsp:txXfrm>
    </dsp:sp>
    <dsp:sp modelId="{EE8D6CF1-6D25-4A81-959C-5556561366DB}">
      <dsp:nvSpPr>
        <dsp:cNvPr id="0" name=""/>
        <dsp:cNvSpPr/>
      </dsp:nvSpPr>
      <dsp:spPr>
        <a:xfrm rot="5400000">
          <a:off x="-110693" y="2729597"/>
          <a:ext cx="737957" cy="5165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5</a:t>
          </a:r>
          <a:endParaRPr lang="ar-EG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877188"/>
        <a:ext cx="516570" cy="221387"/>
      </dsp:txXfrm>
    </dsp:sp>
    <dsp:sp modelId="{A2FE110F-D156-4C57-B3A9-DCDC37E86BE9}">
      <dsp:nvSpPr>
        <dsp:cNvPr id="0" name=""/>
        <dsp:cNvSpPr/>
      </dsp:nvSpPr>
      <dsp:spPr>
        <a:xfrm rot="5400000">
          <a:off x="4290198" y="-1154724"/>
          <a:ext cx="479672" cy="80269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/>
            <a:t>Viewpoints of analyzing control system behavior</a:t>
          </a:r>
          <a:r>
            <a:rPr lang="ar-EG" altLang="zh-TW" sz="2800" kern="1200" dirty="0" smtClean="0"/>
            <a:t>.</a:t>
          </a:r>
          <a:endParaRPr lang="ar-EG" sz="2800" kern="1200" dirty="0"/>
        </a:p>
      </dsp:txBody>
      <dsp:txXfrm rot="-5400000">
        <a:off x="516570" y="2642320"/>
        <a:ext cx="8003512" cy="432840"/>
      </dsp:txXfrm>
    </dsp:sp>
    <dsp:sp modelId="{A280372D-4AEA-4F75-B47C-44A2B2C6A473}">
      <dsp:nvSpPr>
        <dsp:cNvPr id="0" name=""/>
        <dsp:cNvSpPr/>
      </dsp:nvSpPr>
      <dsp:spPr>
        <a:xfrm rot="5400000">
          <a:off x="-110693" y="3382891"/>
          <a:ext cx="737957" cy="5165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6</a:t>
          </a:r>
          <a:endParaRPr lang="ar-EG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30482"/>
        <a:ext cx="516570" cy="221387"/>
      </dsp:txXfrm>
    </dsp:sp>
    <dsp:sp modelId="{94D90894-5F98-4114-BE28-9FB7325820B9}">
      <dsp:nvSpPr>
        <dsp:cNvPr id="0" name=""/>
        <dsp:cNvSpPr/>
      </dsp:nvSpPr>
      <dsp:spPr>
        <a:xfrm rot="5400000">
          <a:off x="4290198" y="-501430"/>
          <a:ext cx="479672" cy="80269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/>
            <a:t>Logarithmic coordinate.</a:t>
          </a:r>
          <a:endParaRPr lang="ar-EG" sz="2800" kern="1200" dirty="0"/>
        </a:p>
      </dsp:txBody>
      <dsp:txXfrm rot="-5400000">
        <a:off x="516570" y="3295614"/>
        <a:ext cx="8003512" cy="432840"/>
      </dsp:txXfrm>
    </dsp:sp>
    <dsp:sp modelId="{229FFA2F-7EBF-431D-9DB6-4299BC8382FE}">
      <dsp:nvSpPr>
        <dsp:cNvPr id="0" name=""/>
        <dsp:cNvSpPr/>
      </dsp:nvSpPr>
      <dsp:spPr>
        <a:xfrm rot="5400000">
          <a:off x="-110693" y="4036185"/>
          <a:ext cx="737957" cy="5165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7</a:t>
          </a:r>
          <a:endParaRPr lang="ar-EG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83776"/>
        <a:ext cx="516570" cy="221387"/>
      </dsp:txXfrm>
    </dsp:sp>
    <dsp:sp modelId="{B9E52643-0504-471D-9CE7-BF5BD8AE6169}">
      <dsp:nvSpPr>
        <dsp:cNvPr id="0" name=""/>
        <dsp:cNvSpPr/>
      </dsp:nvSpPr>
      <dsp:spPr>
        <a:xfrm rot="5400000">
          <a:off x="4290198" y="151863"/>
          <a:ext cx="479672" cy="80269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Bode Plot Construction.</a:t>
          </a:r>
          <a:endParaRPr lang="ar-EG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516570" y="3948907"/>
        <a:ext cx="8003512" cy="43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36.wmf"/><Relationship Id="rId7" Type="http://schemas.openxmlformats.org/officeDocument/2006/relationships/image" Target="../media/image84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32.wmf"/><Relationship Id="rId9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2.wmf"/><Relationship Id="rId7" Type="http://schemas.openxmlformats.org/officeDocument/2006/relationships/image" Target="../media/image85.wmf"/><Relationship Id="rId12" Type="http://schemas.openxmlformats.org/officeDocument/2006/relationships/image" Target="../media/image91.wmf"/><Relationship Id="rId2" Type="http://schemas.openxmlformats.org/officeDocument/2006/relationships/image" Target="../media/image36.wmf"/><Relationship Id="rId1" Type="http://schemas.openxmlformats.org/officeDocument/2006/relationships/image" Target="../media/image87.wmf"/><Relationship Id="rId6" Type="http://schemas.openxmlformats.org/officeDocument/2006/relationships/image" Target="../media/image84.wmf"/><Relationship Id="rId11" Type="http://schemas.openxmlformats.org/officeDocument/2006/relationships/image" Target="../media/image90.wmf"/><Relationship Id="rId5" Type="http://schemas.openxmlformats.org/officeDocument/2006/relationships/image" Target="../media/image83.wmf"/><Relationship Id="rId10" Type="http://schemas.openxmlformats.org/officeDocument/2006/relationships/image" Target="../media/image89.wmf"/><Relationship Id="rId4" Type="http://schemas.openxmlformats.org/officeDocument/2006/relationships/image" Target="../media/image82.wmf"/><Relationship Id="rId9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2.wmf"/><Relationship Id="rId7" Type="http://schemas.openxmlformats.org/officeDocument/2006/relationships/image" Target="../media/image85.wmf"/><Relationship Id="rId12" Type="http://schemas.openxmlformats.org/officeDocument/2006/relationships/image" Target="../media/image96.wmf"/><Relationship Id="rId2" Type="http://schemas.openxmlformats.org/officeDocument/2006/relationships/image" Target="../media/image36.wmf"/><Relationship Id="rId1" Type="http://schemas.openxmlformats.org/officeDocument/2006/relationships/image" Target="../media/image92.wmf"/><Relationship Id="rId6" Type="http://schemas.openxmlformats.org/officeDocument/2006/relationships/image" Target="../media/image84.wmf"/><Relationship Id="rId11" Type="http://schemas.openxmlformats.org/officeDocument/2006/relationships/image" Target="../media/image95.wmf"/><Relationship Id="rId5" Type="http://schemas.openxmlformats.org/officeDocument/2006/relationships/image" Target="../media/image83.wmf"/><Relationship Id="rId10" Type="http://schemas.openxmlformats.org/officeDocument/2006/relationships/image" Target="../media/image94.wmf"/><Relationship Id="rId4" Type="http://schemas.openxmlformats.org/officeDocument/2006/relationships/image" Target="../media/image82.wmf"/><Relationship Id="rId9" Type="http://schemas.openxmlformats.org/officeDocument/2006/relationships/image" Target="../media/image9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32.wmf"/><Relationship Id="rId7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44.wmf"/><Relationship Id="rId10" Type="http://schemas.openxmlformats.org/officeDocument/2006/relationships/image" Target="../media/image103.wmf"/><Relationship Id="rId4" Type="http://schemas.openxmlformats.org/officeDocument/2006/relationships/image" Target="../media/image43.wmf"/><Relationship Id="rId9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32.wmf"/><Relationship Id="rId7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2.wmf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25.wmf"/><Relationship Id="rId12" Type="http://schemas.openxmlformats.org/officeDocument/2006/relationships/image" Target="../media/image39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38.wmf"/><Relationship Id="rId11" Type="http://schemas.openxmlformats.org/officeDocument/2006/relationships/image" Target="../media/image45.wmf"/><Relationship Id="rId5" Type="http://schemas.openxmlformats.org/officeDocument/2006/relationships/image" Target="../media/image32.wmf"/><Relationship Id="rId10" Type="http://schemas.openxmlformats.org/officeDocument/2006/relationships/image" Target="../media/image44.wmf"/><Relationship Id="rId4" Type="http://schemas.openxmlformats.org/officeDocument/2006/relationships/image" Target="../media/image37.wmf"/><Relationship Id="rId9" Type="http://schemas.openxmlformats.org/officeDocument/2006/relationships/image" Target="../media/image43.wmf"/><Relationship Id="rId1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25.wmf"/><Relationship Id="rId12" Type="http://schemas.openxmlformats.org/officeDocument/2006/relationships/image" Target="../media/image3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38.wmf"/><Relationship Id="rId11" Type="http://schemas.openxmlformats.org/officeDocument/2006/relationships/image" Target="../media/image50.wmf"/><Relationship Id="rId5" Type="http://schemas.openxmlformats.org/officeDocument/2006/relationships/image" Target="../media/image32.wmf"/><Relationship Id="rId15" Type="http://schemas.openxmlformats.org/officeDocument/2006/relationships/image" Target="../media/image40.wmf"/><Relationship Id="rId10" Type="http://schemas.openxmlformats.org/officeDocument/2006/relationships/image" Target="../media/image44.wmf"/><Relationship Id="rId4" Type="http://schemas.openxmlformats.org/officeDocument/2006/relationships/image" Target="../media/image37.wmf"/><Relationship Id="rId9" Type="http://schemas.openxmlformats.org/officeDocument/2006/relationships/image" Target="../media/image43.wmf"/><Relationship Id="rId1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40.wmf"/><Relationship Id="rId1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38.wmf"/><Relationship Id="rId12" Type="http://schemas.openxmlformats.org/officeDocument/2006/relationships/image" Target="../media/image39.wmf"/><Relationship Id="rId17" Type="http://schemas.openxmlformats.org/officeDocument/2006/relationships/image" Target="../media/image57.wmf"/><Relationship Id="rId2" Type="http://schemas.openxmlformats.org/officeDocument/2006/relationships/image" Target="../media/image52.wmf"/><Relationship Id="rId16" Type="http://schemas.openxmlformats.org/officeDocument/2006/relationships/image" Target="../media/image56.wmf"/><Relationship Id="rId20" Type="http://schemas.openxmlformats.org/officeDocument/2006/relationships/image" Target="../media/image60.wmf"/><Relationship Id="rId1" Type="http://schemas.openxmlformats.org/officeDocument/2006/relationships/image" Target="../media/image51.wmf"/><Relationship Id="rId6" Type="http://schemas.openxmlformats.org/officeDocument/2006/relationships/image" Target="../media/image32.wmf"/><Relationship Id="rId11" Type="http://schemas.openxmlformats.org/officeDocument/2006/relationships/image" Target="../media/image44.wmf"/><Relationship Id="rId5" Type="http://schemas.openxmlformats.org/officeDocument/2006/relationships/image" Target="../media/image37.wmf"/><Relationship Id="rId15" Type="http://schemas.openxmlformats.org/officeDocument/2006/relationships/image" Target="../media/image55.wmf"/><Relationship Id="rId10" Type="http://schemas.openxmlformats.org/officeDocument/2006/relationships/image" Target="../media/image43.wmf"/><Relationship Id="rId19" Type="http://schemas.openxmlformats.org/officeDocument/2006/relationships/image" Target="../media/image59.wmf"/><Relationship Id="rId4" Type="http://schemas.openxmlformats.org/officeDocument/2006/relationships/image" Target="../media/image36.wmf"/><Relationship Id="rId9" Type="http://schemas.openxmlformats.org/officeDocument/2006/relationships/image" Target="../media/image26.wmf"/><Relationship Id="rId1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63.wmf"/><Relationship Id="rId18" Type="http://schemas.openxmlformats.org/officeDocument/2006/relationships/image" Target="../media/image67.wmf"/><Relationship Id="rId3" Type="http://schemas.openxmlformats.org/officeDocument/2006/relationships/image" Target="../media/image36.wmf"/><Relationship Id="rId7" Type="http://schemas.openxmlformats.org/officeDocument/2006/relationships/image" Target="../media/image25.wmf"/><Relationship Id="rId12" Type="http://schemas.openxmlformats.org/officeDocument/2006/relationships/image" Target="../media/image40.wmf"/><Relationship Id="rId17" Type="http://schemas.openxmlformats.org/officeDocument/2006/relationships/image" Target="../media/image66.wmf"/><Relationship Id="rId2" Type="http://schemas.openxmlformats.org/officeDocument/2006/relationships/image" Target="../media/image62.wmf"/><Relationship Id="rId16" Type="http://schemas.openxmlformats.org/officeDocument/2006/relationships/image" Target="../media/image56.wmf"/><Relationship Id="rId20" Type="http://schemas.openxmlformats.org/officeDocument/2006/relationships/image" Target="../media/image68.wmf"/><Relationship Id="rId1" Type="http://schemas.openxmlformats.org/officeDocument/2006/relationships/image" Target="../media/image61.wmf"/><Relationship Id="rId6" Type="http://schemas.openxmlformats.org/officeDocument/2006/relationships/image" Target="../media/image38.wmf"/><Relationship Id="rId11" Type="http://schemas.openxmlformats.org/officeDocument/2006/relationships/image" Target="../media/image39.wmf"/><Relationship Id="rId5" Type="http://schemas.openxmlformats.org/officeDocument/2006/relationships/image" Target="../media/image32.wmf"/><Relationship Id="rId15" Type="http://schemas.openxmlformats.org/officeDocument/2006/relationships/image" Target="../media/image65.wmf"/><Relationship Id="rId10" Type="http://schemas.openxmlformats.org/officeDocument/2006/relationships/image" Target="../media/image44.wmf"/><Relationship Id="rId19" Type="http://schemas.openxmlformats.org/officeDocument/2006/relationships/image" Target="../media/image60.wmf"/><Relationship Id="rId4" Type="http://schemas.openxmlformats.org/officeDocument/2006/relationships/image" Target="../media/image37.wmf"/><Relationship Id="rId9" Type="http://schemas.openxmlformats.org/officeDocument/2006/relationships/image" Target="../media/image43.wmf"/><Relationship Id="rId1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44963" y="0"/>
            <a:ext cx="3170237" cy="479425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170237" cy="479425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12BF4B7-3839-4418-86CE-AD11D9E124CD}" type="datetimeFigureOut">
              <a:rPr lang="ar-EG"/>
              <a:pPr>
                <a:defRPr/>
              </a:pPr>
              <a:t>29/02/1436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44963" y="9120188"/>
            <a:ext cx="3170237" cy="479425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120188"/>
            <a:ext cx="3170237" cy="479425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CDBC142-2D16-4DDF-97ED-33A4FF13D99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36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BC142-2D16-4DDF-97ED-33A4FF13D99D}" type="slidenum">
              <a:rPr lang="ar-EG" smtClean="0"/>
              <a:pPr>
                <a:defRPr/>
              </a:pPr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372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Dr. Holbert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F06-Lect1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EEE 202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7E7478-60F3-4BDB-B302-D835678E000C}" type="slidenum">
              <a:rPr lang="en-US" altLang="ar-EG" sz="1300"/>
              <a:pPr eaLnBrk="1" hangingPunct="1"/>
              <a:t>8</a:t>
            </a:fld>
            <a:endParaRPr lang="en-US" altLang="ar-EG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Dr. Holbert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F06-Lect1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EEE 202</a:t>
            </a: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0AE40D-32C1-47B6-B8AD-2133235147A3}" type="slidenum">
              <a:rPr lang="en-US" altLang="ar-EG" sz="1300"/>
              <a:pPr eaLnBrk="1" hangingPunct="1"/>
              <a:t>30</a:t>
            </a:fld>
            <a:endParaRPr lang="en-US" altLang="ar-EG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Dr. Holbert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F06-Lect1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EEE 202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26732B-6E2A-4CE6-8E17-42C5BB361D27}" type="slidenum">
              <a:rPr lang="en-US" altLang="ar-EG" sz="1300"/>
              <a:pPr eaLnBrk="1" hangingPunct="1"/>
              <a:t>31</a:t>
            </a:fld>
            <a:endParaRPr lang="en-US" altLang="ar-EG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Dr. Holbert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F06-Lect1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EEE 202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0D6DFF-8D67-4B68-B3C5-3D08D104F8C8}" type="slidenum">
              <a:rPr lang="en-US" altLang="ar-EG" sz="1300"/>
              <a:pPr eaLnBrk="1" hangingPunct="1"/>
              <a:t>32</a:t>
            </a:fld>
            <a:endParaRPr lang="en-US" altLang="ar-EG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Dr. Holbert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F06-Lect1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EEE 202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AEB0DB-39D7-4F37-B491-EA2A6BACF143}" type="slidenum">
              <a:rPr lang="en-US" altLang="ar-EG" sz="1300"/>
              <a:pPr eaLnBrk="1" hangingPunct="1"/>
              <a:t>33</a:t>
            </a:fld>
            <a:endParaRPr lang="en-US" altLang="ar-EG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Dr. Holbert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F06-Lect1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EEE 202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4BB6B5-4ECD-4957-8190-0E5F5127F70F}" type="slidenum">
              <a:rPr lang="en-US" altLang="ar-EG" sz="1300"/>
              <a:pPr eaLnBrk="1" hangingPunct="1"/>
              <a:t>34</a:t>
            </a:fld>
            <a:endParaRPr lang="en-US" altLang="ar-EG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  <p:sp>
        <p:nvSpPr>
          <p:cNvPr id="245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Dr. Holbert</a:t>
            </a: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F06-Lect1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EEE 202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775B81-9498-4CFE-8CF0-36CEE5924476}" type="slidenum">
              <a:rPr lang="en-US" altLang="ar-EG" sz="1300"/>
              <a:pPr eaLnBrk="1" hangingPunct="1"/>
              <a:t>35</a:t>
            </a:fld>
            <a:endParaRPr lang="en-US" altLang="ar-EG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ar-EG" smtClean="0"/>
          </a:p>
        </p:txBody>
      </p:sp>
      <p:sp>
        <p:nvSpPr>
          <p:cNvPr id="256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Dr. Holbert</a:t>
            </a: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F06-Lect1</a:t>
            </a: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sz="1300" smtClean="0"/>
              <a:t>EEE 202</a:t>
            </a: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E4E045-FD06-46D2-A465-6DDAEEB61911}" type="slidenum">
              <a:rPr lang="en-US" altLang="ar-EG" sz="1300"/>
              <a:pPr eaLnBrk="1" hangingPunct="1"/>
              <a:t>36</a:t>
            </a:fld>
            <a:endParaRPr lang="en-US" altLang="ar-EG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4260E-26C0-4A3B-82D9-FB7759148AE4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BBC7B-D383-4CF8-86ED-19A1AD065653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683415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78E6D-6F19-4431-853D-07B9BB2E09D0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82403-7586-4834-AAA0-DDF5A07CE503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343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09542-5954-4EEE-BD5F-FBCCBF9954DC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DC784-C8DF-4B4B-B3F6-E654AB3309C2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54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i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Dr. / Mohamed Ahmed Ebrahim Mohamed</a:t>
            </a:r>
            <a:endParaRPr lang="en-US" sz="1800" i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5156" y="5093168"/>
            <a:ext cx="1425298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32" descr="banha10.jpg"/>
          <p:cNvPicPr>
            <a:picLocks noChangeAspect="1"/>
          </p:cNvPicPr>
          <p:nvPr userDrawn="1"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317519" y="5105869"/>
            <a:ext cx="1751325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0" descr="DSC_0049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27084" r="9448" b="11693"/>
          <a:stretch>
            <a:fillRect/>
          </a:stretch>
        </p:blipFill>
        <p:spPr bwMode="auto">
          <a:xfrm>
            <a:off x="4003537" y="5789869"/>
            <a:ext cx="975561" cy="99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5BE11-29B1-45B3-B400-F557E365050F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C3D8E-9603-440D-B0AC-09AD4AE9A199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863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0C06D-63C6-42F0-92D2-8E1DD6AD97A3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D100C-401E-422D-9944-56D1C8044B76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261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5FD9E-DDFE-462A-9D05-92408A0DB3B5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670ED-24B1-44C6-BBAC-D2B31D48A277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52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67905-4CE7-455E-AF4E-72B3EF90AB24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ABC4-FAC4-40B4-B3FF-6F266F731889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066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C2A7F-5B67-494B-8D61-1C35415E5CC0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6D1DF-DF9D-42C1-9C31-5C9BAB3A8139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2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AAE9A-8D96-45E0-AEB0-9AA13CCBACAB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Dr. / Mohamed Ahmed Ebrahim Mohamed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303D1-90AA-45CA-9FF4-014D40B62AC8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9722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B6761-F88D-4BB7-A8F9-22015062DE05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77344-8799-4A55-825E-AB2239615A78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679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FEDE0-ECDF-4B93-98FB-4B8631AD5315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C08A-417D-4313-934B-E83BC8EFBD9C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2231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84260E-26C0-4A3B-82D9-FB7759148AE4}" type="datetime8">
              <a:rPr lang="ar-EG" smtClean="0"/>
              <a:pPr>
                <a:defRPr/>
              </a:pPr>
              <a:t>21 كانون الأول، 14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8BBC7B-D383-4CF8-86ED-19A1AD065653}" type="slidenum">
              <a:rPr lang="ar-EG" smtClean="0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9686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Renewable%20energy%20ppt%20-%20YouTube.f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26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7.wmf"/><Relationship Id="rId17" Type="http://schemas.openxmlformats.org/officeDocument/2006/relationships/image" Target="../media/image38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0.bin"/><Relationship Id="rId24" Type="http://schemas.openxmlformats.org/officeDocument/2006/relationships/oleObject" Target="../embeddings/oleObject37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image" Target="../media/image39.wmf"/><Relationship Id="rId10" Type="http://schemas.openxmlformats.org/officeDocument/2006/relationships/image" Target="../media/image36.wmf"/><Relationship Id="rId19" Type="http://schemas.openxmlformats.org/officeDocument/2006/relationships/image" Target="../media/image2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22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6.bin"/><Relationship Id="rId26" Type="http://schemas.openxmlformats.org/officeDocument/2006/relationships/oleObject" Target="../embeddings/oleObject50.bin"/><Relationship Id="rId3" Type="http://schemas.openxmlformats.org/officeDocument/2006/relationships/oleObject" Target="../embeddings/oleObject38.bin"/><Relationship Id="rId21" Type="http://schemas.openxmlformats.org/officeDocument/2006/relationships/image" Target="../media/image43.wm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2.wmf"/><Relationship Id="rId17" Type="http://schemas.openxmlformats.org/officeDocument/2006/relationships/image" Target="../media/image25.wmf"/><Relationship Id="rId25" Type="http://schemas.openxmlformats.org/officeDocument/2006/relationships/image" Target="../media/image45.wmf"/><Relationship Id="rId3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image" Target="../media/image4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2.bin"/><Relationship Id="rId24" Type="http://schemas.openxmlformats.org/officeDocument/2006/relationships/oleObject" Target="../embeddings/oleObject49.bin"/><Relationship Id="rId32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38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51.bin"/><Relationship Id="rId10" Type="http://schemas.openxmlformats.org/officeDocument/2006/relationships/image" Target="../media/image37.wmf"/><Relationship Id="rId19" Type="http://schemas.openxmlformats.org/officeDocument/2006/relationships/image" Target="../media/image26.wmf"/><Relationship Id="rId31" Type="http://schemas.openxmlformats.org/officeDocument/2006/relationships/oleObject" Target="../embeddings/oleObject53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" Type="http://schemas.openxmlformats.org/officeDocument/2006/relationships/oleObject" Target="../embeddings/oleObject55.bin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72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2.wmf"/><Relationship Id="rId17" Type="http://schemas.openxmlformats.org/officeDocument/2006/relationships/image" Target="../media/image25.wmf"/><Relationship Id="rId25" Type="http://schemas.openxmlformats.org/officeDocument/2006/relationships/image" Target="../media/image50.wmf"/><Relationship Id="rId3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4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9.bin"/><Relationship Id="rId24" Type="http://schemas.openxmlformats.org/officeDocument/2006/relationships/oleObject" Target="../embeddings/oleObject66.bin"/><Relationship Id="rId32" Type="http://schemas.openxmlformats.org/officeDocument/2006/relationships/image" Target="../media/image47.wmf"/><Relationship Id="rId5" Type="http://schemas.openxmlformats.org/officeDocument/2006/relationships/oleObject" Target="../embeddings/oleObject56.bin"/><Relationship Id="rId15" Type="http://schemas.openxmlformats.org/officeDocument/2006/relationships/image" Target="../media/image38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68.bin"/><Relationship Id="rId10" Type="http://schemas.openxmlformats.org/officeDocument/2006/relationships/image" Target="../media/image37.wmf"/><Relationship Id="rId19" Type="http://schemas.openxmlformats.org/officeDocument/2006/relationships/image" Target="../media/image26.wmf"/><Relationship Id="rId31" Type="http://schemas.openxmlformats.org/officeDocument/2006/relationships/oleObject" Target="../embeddings/oleObject70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78.bin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5.bin"/><Relationship Id="rId39" Type="http://schemas.openxmlformats.org/officeDocument/2006/relationships/image" Target="../media/image58.wmf"/><Relationship Id="rId3" Type="http://schemas.openxmlformats.org/officeDocument/2006/relationships/oleObject" Target="../embeddings/oleObject73.bin"/><Relationship Id="rId21" Type="http://schemas.openxmlformats.org/officeDocument/2006/relationships/image" Target="../media/image26.wmf"/><Relationship Id="rId34" Type="http://schemas.openxmlformats.org/officeDocument/2006/relationships/oleObject" Target="../embeddings/oleObject89.bin"/><Relationship Id="rId42" Type="http://schemas.openxmlformats.org/officeDocument/2006/relationships/oleObject" Target="../embeddings/oleObject9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37.wmf"/><Relationship Id="rId17" Type="http://schemas.openxmlformats.org/officeDocument/2006/relationships/image" Target="../media/image38.wmf"/><Relationship Id="rId25" Type="http://schemas.openxmlformats.org/officeDocument/2006/relationships/image" Target="../media/image44.wmf"/><Relationship Id="rId33" Type="http://schemas.openxmlformats.org/officeDocument/2006/relationships/image" Target="../media/image55.wmf"/><Relationship Id="rId38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29" Type="http://schemas.openxmlformats.org/officeDocument/2006/relationships/image" Target="../media/image40.wmf"/><Relationship Id="rId41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77.bin"/><Relationship Id="rId24" Type="http://schemas.openxmlformats.org/officeDocument/2006/relationships/oleObject" Target="../embeddings/oleObject84.bin"/><Relationship Id="rId32" Type="http://schemas.openxmlformats.org/officeDocument/2006/relationships/oleObject" Target="../embeddings/oleObject88.bin"/><Relationship Id="rId37" Type="http://schemas.openxmlformats.org/officeDocument/2006/relationships/image" Target="../media/image57.wmf"/><Relationship Id="rId40" Type="http://schemas.openxmlformats.org/officeDocument/2006/relationships/oleObject" Target="../embeddings/oleObject92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image" Target="../media/image43.wmf"/><Relationship Id="rId28" Type="http://schemas.openxmlformats.org/officeDocument/2006/relationships/oleObject" Target="../embeddings/oleObject86.bin"/><Relationship Id="rId36" Type="http://schemas.openxmlformats.org/officeDocument/2006/relationships/oleObject" Target="../embeddings/oleObject90.bin"/><Relationship Id="rId10" Type="http://schemas.openxmlformats.org/officeDocument/2006/relationships/image" Target="../media/image36.wmf"/><Relationship Id="rId19" Type="http://schemas.openxmlformats.org/officeDocument/2006/relationships/image" Target="../media/image25.wmf"/><Relationship Id="rId31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32.wmf"/><Relationship Id="rId22" Type="http://schemas.openxmlformats.org/officeDocument/2006/relationships/oleObject" Target="../embeddings/oleObject83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87.bin"/><Relationship Id="rId35" Type="http://schemas.openxmlformats.org/officeDocument/2006/relationships/image" Target="../media/image56.wmf"/><Relationship Id="rId43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99.bin"/><Relationship Id="rId18" Type="http://schemas.openxmlformats.org/officeDocument/2006/relationships/oleObject" Target="../embeddings/oleObject102.bin"/><Relationship Id="rId26" Type="http://schemas.openxmlformats.org/officeDocument/2006/relationships/oleObject" Target="../embeddings/oleObject106.bin"/><Relationship Id="rId39" Type="http://schemas.openxmlformats.org/officeDocument/2006/relationships/image" Target="../media/image67.wmf"/><Relationship Id="rId3" Type="http://schemas.openxmlformats.org/officeDocument/2006/relationships/oleObject" Target="../embeddings/oleObject94.bin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110.bin"/><Relationship Id="rId42" Type="http://schemas.openxmlformats.org/officeDocument/2006/relationships/oleObject" Target="../embeddings/oleObject11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32.wmf"/><Relationship Id="rId17" Type="http://schemas.openxmlformats.org/officeDocument/2006/relationships/image" Target="../media/image25.wmf"/><Relationship Id="rId25" Type="http://schemas.openxmlformats.org/officeDocument/2006/relationships/image" Target="../media/image39.wmf"/><Relationship Id="rId33" Type="http://schemas.openxmlformats.org/officeDocument/2006/relationships/image" Target="../media/image65.wmf"/><Relationship Id="rId38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29" Type="http://schemas.openxmlformats.org/officeDocument/2006/relationships/image" Target="../media/image63.wmf"/><Relationship Id="rId41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98.bin"/><Relationship Id="rId24" Type="http://schemas.openxmlformats.org/officeDocument/2006/relationships/oleObject" Target="../embeddings/oleObject105.bin"/><Relationship Id="rId32" Type="http://schemas.openxmlformats.org/officeDocument/2006/relationships/oleObject" Target="../embeddings/oleObject109.bin"/><Relationship Id="rId37" Type="http://schemas.openxmlformats.org/officeDocument/2006/relationships/image" Target="../media/image66.wmf"/><Relationship Id="rId40" Type="http://schemas.openxmlformats.org/officeDocument/2006/relationships/oleObject" Target="../embeddings/oleObject113.bin"/><Relationship Id="rId5" Type="http://schemas.openxmlformats.org/officeDocument/2006/relationships/oleObject" Target="../embeddings/oleObject95.bin"/><Relationship Id="rId15" Type="http://schemas.openxmlformats.org/officeDocument/2006/relationships/image" Target="../media/image38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107.bin"/><Relationship Id="rId36" Type="http://schemas.openxmlformats.org/officeDocument/2006/relationships/oleObject" Target="../embeddings/oleObject111.bin"/><Relationship Id="rId10" Type="http://schemas.openxmlformats.org/officeDocument/2006/relationships/image" Target="../media/image37.wmf"/><Relationship Id="rId19" Type="http://schemas.openxmlformats.org/officeDocument/2006/relationships/image" Target="../media/image26.wmf"/><Relationship Id="rId31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108.bin"/><Relationship Id="rId35" Type="http://schemas.openxmlformats.org/officeDocument/2006/relationships/image" Target="../media/image56.wmf"/><Relationship Id="rId43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Renewable%20energy%20ppt%20-%20YouTube.flv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85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130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8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25.wmf"/><Relationship Id="rId26" Type="http://schemas.openxmlformats.org/officeDocument/2006/relationships/image" Target="../media/image91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20" Type="http://schemas.openxmlformats.org/officeDocument/2006/relationships/image" Target="../media/image8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90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84.wmf"/><Relationship Id="rId22" Type="http://schemas.openxmlformats.org/officeDocument/2006/relationships/image" Target="../media/image8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25.wmf"/><Relationship Id="rId26" Type="http://schemas.openxmlformats.org/officeDocument/2006/relationships/image" Target="../media/image96.wmf"/><Relationship Id="rId3" Type="http://schemas.openxmlformats.org/officeDocument/2006/relationships/oleObject" Target="../embeddings/oleObject143.bin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50.bin"/><Relationship Id="rId25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47.bin"/><Relationship Id="rId24" Type="http://schemas.openxmlformats.org/officeDocument/2006/relationships/image" Target="../media/image95.wmf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3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151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84.wmf"/><Relationship Id="rId22" Type="http://schemas.openxmlformats.org/officeDocument/2006/relationships/image" Target="../media/image9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8.wmf"/><Relationship Id="rId11" Type="http://schemas.openxmlformats.org/officeDocument/2006/relationships/image" Target="../media/image100.wmf"/><Relationship Id="rId5" Type="http://schemas.openxmlformats.org/officeDocument/2006/relationships/oleObject" Target="../embeddings/oleObject156.bin"/><Relationship Id="rId10" Type="http://schemas.openxmlformats.org/officeDocument/2006/relationships/oleObject" Target="../embeddings/oleObject159.bin"/><Relationship Id="rId4" Type="http://schemas.openxmlformats.org/officeDocument/2006/relationships/image" Target="../media/image97.wmf"/><Relationship Id="rId9" Type="http://schemas.openxmlformats.org/officeDocument/2006/relationships/image" Target="../media/image9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66.bin"/><Relationship Id="rId18" Type="http://schemas.openxmlformats.org/officeDocument/2006/relationships/oleObject" Target="../embeddings/oleObject169.bin"/><Relationship Id="rId3" Type="http://schemas.openxmlformats.org/officeDocument/2006/relationships/oleObject" Target="../embeddings/oleObject161.bin"/><Relationship Id="rId21" Type="http://schemas.openxmlformats.org/officeDocument/2006/relationships/image" Target="../media/image102.wmf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68.bin"/><Relationship Id="rId25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oleObject" Target="../embeddings/oleObject170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65.bin"/><Relationship Id="rId24" Type="http://schemas.openxmlformats.org/officeDocument/2006/relationships/oleObject" Target="../embeddings/oleObject172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image" Target="../media/image103.wmf"/><Relationship Id="rId10" Type="http://schemas.openxmlformats.org/officeDocument/2006/relationships/image" Target="../media/image43.wmf"/><Relationship Id="rId19" Type="http://schemas.openxmlformats.org/officeDocument/2006/relationships/image" Target="../media/image10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39.wmf"/><Relationship Id="rId22" Type="http://schemas.openxmlformats.org/officeDocument/2006/relationships/oleObject" Target="../embeddings/oleObject17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79.bin"/><Relationship Id="rId18" Type="http://schemas.openxmlformats.org/officeDocument/2006/relationships/oleObject" Target="../embeddings/oleObject182.bin"/><Relationship Id="rId3" Type="http://schemas.openxmlformats.org/officeDocument/2006/relationships/oleObject" Target="../embeddings/oleObject174.bin"/><Relationship Id="rId21" Type="http://schemas.openxmlformats.org/officeDocument/2006/relationships/image" Target="../media/image103.wmf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oleObject" Target="../embeddings/oleObject183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5.bin"/><Relationship Id="rId15" Type="http://schemas.openxmlformats.org/officeDocument/2006/relationships/oleObject" Target="../embeddings/oleObject180.bin"/><Relationship Id="rId10" Type="http://schemas.openxmlformats.org/officeDocument/2006/relationships/image" Target="../media/image43.wmf"/><Relationship Id="rId19" Type="http://schemas.openxmlformats.org/officeDocument/2006/relationships/image" Target="../media/image102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Renewable%20energy%20ppt%20-%20YouTube.flv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8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8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8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18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>
                <a:tint val="94000"/>
                <a:shade val="94000"/>
                <a:satMod val="160000"/>
                <a:alpha val="0"/>
                <a:lumMod val="1000"/>
                <a:lumOff val="99000"/>
              </a:schemeClr>
            </a:gs>
            <a:gs pos="100000">
              <a:schemeClr val="bg1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685800" y="447675"/>
            <a:ext cx="7704138" cy="1257300"/>
          </a:xfrm>
        </p:spPr>
        <p:txBody>
          <a:bodyPr/>
          <a:lstStyle/>
          <a:p>
            <a:pPr marL="182880" indent="0" algn="ctr">
              <a:lnSpc>
                <a:spcPct val="115000"/>
              </a:lnSpc>
              <a:spcAft>
                <a:spcPct val="0"/>
              </a:spcAft>
              <a:buNone/>
              <a:defRPr/>
            </a:pPr>
            <a:r>
              <a:rPr lang="en-US" sz="6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Automatic Control</a:t>
            </a:r>
            <a:endParaRPr lang="en-US" sz="66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Bright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2800" y="1886865"/>
            <a:ext cx="7634513" cy="1669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By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Dr. / Mohamed Ahmed Ebrahim Mohamed</a:t>
            </a:r>
          </a:p>
          <a:p>
            <a:pPr algn="ctr" rtl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5426" y="3693886"/>
            <a:ext cx="8244114" cy="1669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E-mail: mohamedahmed_en@yahoo.com</a:t>
            </a:r>
          </a:p>
          <a:p>
            <a:pPr algn="ctr" rtl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 site: </a:t>
            </a:r>
            <a:r>
              <a:rPr lang="en-US" sz="2400" dirty="0"/>
              <a:t>http://bu.edu.eg/staff/mohamedmohamed033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0" descr="raull5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8" y="1749622"/>
            <a:ext cx="1741487" cy="1244600"/>
          </a:xfrm>
          <a:prstGeom prst="rect">
            <a:avLst/>
          </a:prstGeom>
        </p:spPr>
      </p:pic>
      <p:pic>
        <p:nvPicPr>
          <p:cNvPr id="7" name="Picture 20" descr="raull5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8444" y="1756882"/>
            <a:ext cx="1741487" cy="1244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24200" y="6096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L.T.I system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828800" y="1066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181600" y="106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62000" y="533400"/>
          <a:ext cx="21336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Equation" r:id="rId3" imgW="888840" imgH="203040" progId="Equation.3">
                  <p:embed/>
                </p:oleObj>
              </mc:Choice>
              <mc:Fallback>
                <p:oleObj name="Equation" r:id="rId3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"/>
                        <a:ext cx="21336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410200" y="533400"/>
          <a:ext cx="28956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Equation" r:id="rId5" imgW="1206360" imgH="203040" progId="Equation.3">
                  <p:embed/>
                </p:oleObj>
              </mc:Choice>
              <mc:Fallback>
                <p:oleObj name="Equation" r:id="rId5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3400"/>
                        <a:ext cx="28956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41525" y="19050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Magnitude: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00600" y="19050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Phase:</a:t>
            </a:r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717925" y="1752600"/>
          <a:ext cx="412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Equation" r:id="rId7" imgW="177480" imgH="393480" progId="Equation.3">
                  <p:embed/>
                </p:oleObj>
              </mc:Choice>
              <mc:Fallback>
                <p:oleObj name="Equation" r:id="rId7" imgW="177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1752600"/>
                        <a:ext cx="412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715000" y="1828800"/>
          <a:ext cx="3968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5" name="Equation" r:id="rId9" imgW="126720" imgH="203040" progId="Equation.3">
                  <p:embed/>
                </p:oleObj>
              </mc:Choice>
              <mc:Fallback>
                <p:oleObj name="Equation" r:id="rId9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28800"/>
                        <a:ext cx="3968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00" name="Group 28"/>
          <p:cNvGrpSpPr>
            <a:grpSpLocks/>
          </p:cNvGrpSpPr>
          <p:nvPr/>
        </p:nvGrpSpPr>
        <p:grpSpPr bwMode="auto">
          <a:xfrm>
            <a:off x="1981200" y="2895600"/>
            <a:ext cx="4648200" cy="1371600"/>
            <a:chOff x="768" y="1968"/>
            <a:chExt cx="3648" cy="1296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2544" y="1968"/>
              <a:ext cx="86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G(s)</a:t>
              </a: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400" y="2736"/>
              <a:ext cx="72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/>
                <a:t>H(s)</a:t>
              </a:r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1440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768" y="23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V="1">
              <a:off x="1632" y="230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3408" y="230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V="1">
              <a:off x="1536" y="24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1536" y="30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3120" y="30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4032" y="230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1055" y="2352"/>
              <a:ext cx="38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/>
                <a:t>＋</a:t>
              </a: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1584" y="2544"/>
              <a:ext cx="38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/>
                <a:t>－</a:t>
              </a:r>
            </a:p>
          </p:txBody>
        </p:sp>
        <p:graphicFrame>
          <p:nvGraphicFramePr>
            <p:cNvPr id="3098" name="Object 26"/>
            <p:cNvGraphicFramePr>
              <a:graphicFrameLocks noChangeAspect="1"/>
            </p:cNvGraphicFramePr>
            <p:nvPr/>
          </p:nvGraphicFramePr>
          <p:xfrm>
            <a:off x="4080" y="1968"/>
            <a:ext cx="336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26" name="Equation" r:id="rId11" imgW="291960" imgH="203040" progId="Equation.3">
                    <p:embed/>
                  </p:oleObj>
                </mc:Choice>
                <mc:Fallback>
                  <p:oleObj name="Equation" r:id="rId11" imgW="291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968"/>
                          <a:ext cx="336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9" name="Object 27"/>
            <p:cNvGraphicFramePr>
              <a:graphicFrameLocks noChangeAspect="1"/>
            </p:cNvGraphicFramePr>
            <p:nvPr/>
          </p:nvGraphicFramePr>
          <p:xfrm>
            <a:off x="782" y="2016"/>
            <a:ext cx="308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27" name="Equation" r:id="rId13" imgW="266400" imgH="203040" progId="Equation.3">
                    <p:embed/>
                  </p:oleObj>
                </mc:Choice>
                <mc:Fallback>
                  <p:oleObj name="Equation" r:id="rId13" imgW="266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" y="2016"/>
                          <a:ext cx="308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1219200" y="4267200"/>
          <a:ext cx="2590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8" name="Equation" r:id="rId15" imgW="1307880" imgH="419040" progId="Equation.3">
                  <p:embed/>
                </p:oleObj>
              </mc:Choice>
              <mc:Fallback>
                <p:oleObj name="Equation" r:id="rId15" imgW="1307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25908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4419600" y="4495800"/>
          <a:ext cx="3200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9" name="Equation" r:id="rId17" imgW="1320480" imgH="190440" progId="Equation.3">
                  <p:embed/>
                </p:oleObj>
              </mc:Choice>
              <mc:Fallback>
                <p:oleObj name="Equation" r:id="rId17" imgW="1320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3200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152400" y="53340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Magnitude: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4724400" y="53340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Phase:</a:t>
            </a:r>
          </a:p>
        </p:txBody>
      </p:sp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1752600" y="5410200"/>
          <a:ext cx="22637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0" name="Equation" r:id="rId19" imgW="1143000" imgH="469800" progId="Equation.3">
                  <p:embed/>
                </p:oleObj>
              </mc:Choice>
              <mc:Fallback>
                <p:oleObj name="Equation" r:id="rId19" imgW="1143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22637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5867400" y="5410200"/>
          <a:ext cx="2590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1" name="Equation" r:id="rId21" imgW="1307880" imgH="419040" progId="Equation.3">
                  <p:embed/>
                </p:oleObj>
              </mc:Choice>
              <mc:Fallback>
                <p:oleObj name="Equation" r:id="rId21" imgW="1307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25908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6354763" y="3581400"/>
            <a:ext cx="278923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Steady state response</a:t>
            </a:r>
          </a:p>
        </p:txBody>
      </p:sp>
    </p:spTree>
    <p:extLst>
      <p:ext uri="{BB962C8B-B14F-4D97-AF65-F5344CB8AC3E}">
        <p14:creationId xmlns:p14="http://schemas.microsoft.com/office/powerpoint/2010/main" val="23205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1127125" y="1371600"/>
            <a:ext cx="2911475" cy="792163"/>
            <a:chOff x="710" y="864"/>
            <a:chExt cx="1834" cy="499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1488" y="864"/>
            <a:ext cx="105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66" name="Equation" r:id="rId3" imgW="914400" imgH="431640" progId="Equation.3">
                    <p:embed/>
                  </p:oleObj>
                </mc:Choice>
                <mc:Fallback>
                  <p:oleObj name="Equation" r:id="rId3" imgW="9144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864"/>
                          <a:ext cx="1056" cy="499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710" y="938"/>
              <a:ext cx="792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/>
                <a:t>Decade :</a:t>
              </a:r>
            </a:p>
          </p:txBody>
        </p:sp>
      </p:grpSp>
      <p:grpSp>
        <p:nvGrpSpPr>
          <p:cNvPr id="5158" name="Group 38"/>
          <p:cNvGrpSpPr>
            <a:grpSpLocks/>
          </p:cNvGrpSpPr>
          <p:nvPr/>
        </p:nvGrpSpPr>
        <p:grpSpPr bwMode="auto">
          <a:xfrm>
            <a:off x="4953000" y="1447800"/>
            <a:ext cx="2801938" cy="792163"/>
            <a:chOff x="3120" y="912"/>
            <a:chExt cx="1765" cy="499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3888" y="912"/>
            <a:ext cx="997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67" name="Equation" r:id="rId5" imgW="863280" imgH="431640" progId="Equation.3">
                    <p:embed/>
                  </p:oleObj>
                </mc:Choice>
                <mc:Fallback>
                  <p:oleObj name="Equation" r:id="rId5" imgW="8632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912"/>
                          <a:ext cx="997" cy="499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3120" y="960"/>
              <a:ext cx="760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/>
                <a:t>Octave :</a:t>
              </a:r>
            </a:p>
          </p:txBody>
        </p:sp>
      </p:grp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90600" y="4191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219200" y="2057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0386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781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219200" y="4267200"/>
          <a:ext cx="168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8" name="Equation" r:id="rId7" imgW="88560" imgH="164880" progId="Equation.3">
                  <p:embed/>
                </p:oleObj>
              </mc:Choice>
              <mc:Fallback>
                <p:oleObj name="Equation" r:id="rId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1682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886200" y="4343400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" name="Equation" r:id="rId9" imgW="177480" imgH="177480" progId="Equation.3">
                  <p:embed/>
                </p:oleObj>
              </mc:Choice>
              <mc:Fallback>
                <p:oleObj name="Equation" r:id="rId9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473825" y="4330700"/>
          <a:ext cx="4810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" name="Equation" r:id="rId11" imgW="253800" imgH="177480" progId="Equation.3">
                  <p:embed/>
                </p:oleObj>
              </mc:Choice>
              <mc:Fallback>
                <p:oleObj name="Equation" r:id="rId11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4330700"/>
                        <a:ext cx="4810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0574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5146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8956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2004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34290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5814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3733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38862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1952625" y="4278313"/>
          <a:ext cx="2413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1" name="Equation" r:id="rId13" imgW="126720" imgH="164880" progId="Equation.3">
                  <p:embed/>
                </p:oleObj>
              </mc:Choice>
              <mc:Fallback>
                <p:oleObj name="Equation" r:id="rId13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278313"/>
                        <a:ext cx="24130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2438400" y="4267200"/>
          <a:ext cx="215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" name="Equation" r:id="rId15" imgW="114120" imgH="177480" progId="Equation.3">
                  <p:embed/>
                </p:oleObj>
              </mc:Choice>
              <mc:Fallback>
                <p:oleObj name="Equation" r:id="rId1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67200"/>
                        <a:ext cx="2159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2819400" y="4267200"/>
          <a:ext cx="2413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" name="Equation" r:id="rId17" imgW="126720" imgH="164880" progId="Equation.3">
                  <p:embed/>
                </p:oleObj>
              </mc:Choice>
              <mc:Fallback>
                <p:oleObj name="Equation" r:id="rId1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2413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11430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1143000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11430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49530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4727575" y="4256088"/>
          <a:ext cx="3873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" name="Equation" r:id="rId19" imgW="203040" imgH="177480" progId="Equation.3">
                  <p:embed/>
                </p:oleObj>
              </mc:Choice>
              <mc:Fallback>
                <p:oleObj name="Equation" r:id="rId19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4256088"/>
                        <a:ext cx="3873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4038600" y="3048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4953000" y="3048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1295400" y="3657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4114800" y="3352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H="1">
            <a:off x="4572000" y="20574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2438400" y="1981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609600" y="22098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dB</a:t>
            </a:r>
          </a:p>
        </p:txBody>
      </p:sp>
      <p:graphicFrame>
        <p:nvGraphicFramePr>
          <p:cNvPr id="5160" name="Object 40"/>
          <p:cNvGraphicFramePr>
            <a:graphicFrameLocks noChangeAspect="1"/>
          </p:cNvGraphicFramePr>
          <p:nvPr/>
        </p:nvGraphicFramePr>
        <p:xfrm>
          <a:off x="7924800" y="3657600"/>
          <a:ext cx="45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" name="Equation" r:id="rId21" imgW="152280" imgH="139680" progId="Equation.3">
                  <p:embed/>
                </p:oleObj>
              </mc:Choice>
              <mc:Fallback>
                <p:oleObj name="Equation" r:id="rId2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657600"/>
                        <a:ext cx="457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Down Ribbon 42"/>
          <p:cNvSpPr/>
          <p:nvPr/>
        </p:nvSpPr>
        <p:spPr>
          <a:xfrm>
            <a:off x="266701" y="43672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Logarithmic coordinate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Rectangle 7"/>
          <p:cNvSpPr txBox="1">
            <a:spLocks noChangeArrowheads="1"/>
          </p:cNvSpPr>
          <p:nvPr/>
        </p:nvSpPr>
        <p:spPr>
          <a:xfrm>
            <a:off x="1295400" y="4785360"/>
            <a:ext cx="7772399" cy="19812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auto">
              <a:lnSpc>
                <a:spcPct val="90000"/>
              </a:lnSpc>
              <a:spcAft>
                <a:spcPts val="0"/>
              </a:spcAft>
            </a:pPr>
            <a:r>
              <a:rPr lang="en-US" altLang="ar-EG" sz="2000" dirty="0" smtClean="0"/>
              <a:t>The gain magnitude is many times expressed in terms of decibels (dB)</a:t>
            </a:r>
          </a:p>
          <a:p>
            <a:pPr algn="just" rtl="0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ar-EG" sz="2000" dirty="0" smtClean="0"/>
              <a:t>				dB = 20 log</a:t>
            </a:r>
            <a:r>
              <a:rPr lang="en-US" altLang="ar-EG" sz="2000" baseline="-25000" dirty="0" smtClean="0"/>
              <a:t>10</a:t>
            </a:r>
            <a:r>
              <a:rPr lang="en-US" altLang="ar-EG" sz="2000" dirty="0" smtClean="0"/>
              <a:t> A</a:t>
            </a:r>
          </a:p>
          <a:p>
            <a:pPr algn="just" rtl="0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ar-EG" sz="2000" dirty="0" smtClean="0"/>
              <a:t>	where A is the amplitude or gain</a:t>
            </a:r>
          </a:p>
          <a:p>
            <a:pPr lvl="1" algn="just" rtl="0" fontAlgn="auto">
              <a:lnSpc>
                <a:spcPct val="90000"/>
              </a:lnSpc>
              <a:spcAft>
                <a:spcPts val="0"/>
              </a:spcAft>
            </a:pPr>
            <a:r>
              <a:rPr lang="en-US" altLang="ar-EG" sz="2000" dirty="0" smtClean="0"/>
              <a:t>a </a:t>
            </a:r>
            <a:r>
              <a:rPr lang="en-US" altLang="ar-EG" sz="2000" i="1" dirty="0" smtClean="0"/>
              <a:t>decade</a:t>
            </a:r>
            <a:r>
              <a:rPr lang="en-US" altLang="ar-EG" sz="2000" dirty="0" smtClean="0"/>
              <a:t> is defined as any 10-to-1 frequency range</a:t>
            </a:r>
          </a:p>
          <a:p>
            <a:pPr lvl="1" algn="just" rtl="0" fontAlgn="auto">
              <a:lnSpc>
                <a:spcPct val="90000"/>
              </a:lnSpc>
              <a:spcAft>
                <a:spcPts val="0"/>
              </a:spcAft>
            </a:pPr>
            <a:r>
              <a:rPr lang="en-US" altLang="ar-EG" sz="2000" dirty="0" smtClean="0"/>
              <a:t>an </a:t>
            </a:r>
            <a:r>
              <a:rPr lang="en-US" altLang="ar-EG" sz="2000" i="1" dirty="0" smtClean="0"/>
              <a:t>octave</a:t>
            </a:r>
            <a:r>
              <a:rPr lang="en-US" altLang="ar-EG" sz="2000" dirty="0" smtClean="0"/>
              <a:t> is any 2-to-1 frequency range</a:t>
            </a:r>
          </a:p>
          <a:p>
            <a:pPr lvl="1" algn="just" rtl="0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ar-EG" sz="2000" dirty="0" smtClean="0"/>
              <a:t>			20 dB/decade = 6 dB/octave</a:t>
            </a:r>
          </a:p>
        </p:txBody>
      </p:sp>
    </p:spTree>
    <p:extLst>
      <p:ext uri="{BB962C8B-B14F-4D97-AF65-F5344CB8AC3E}">
        <p14:creationId xmlns:p14="http://schemas.microsoft.com/office/powerpoint/2010/main" val="9310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86194"/>
              </p:ext>
            </p:extLst>
          </p:nvPr>
        </p:nvGraphicFramePr>
        <p:xfrm>
          <a:off x="1676400" y="640080"/>
          <a:ext cx="5270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8" name="Equation" r:id="rId3" imgW="2311200" imgH="431640" progId="Equation.3">
                  <p:embed/>
                </p:oleObj>
              </mc:Choice>
              <mc:Fallback>
                <p:oleObj name="Equation" r:id="rId3" imgW="2311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40080"/>
                        <a:ext cx="52705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3352800" y="563880"/>
            <a:ext cx="457200" cy="609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4724400" y="563880"/>
            <a:ext cx="1143000" cy="609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667000" y="1173480"/>
            <a:ext cx="1219200" cy="5334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4800600" y="1097280"/>
            <a:ext cx="1676400" cy="609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12725" y="1870075"/>
            <a:ext cx="13430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Case </a:t>
            </a:r>
            <a:r>
              <a:rPr lang="en-US" altLang="zh-TW" i="1"/>
              <a:t>I : k</a:t>
            </a:r>
            <a:endParaRPr lang="en-US" altLang="zh-TW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4800" y="25908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Magnitude: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81000" y="42672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Phase:</a:t>
            </a: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81000" y="3352800"/>
          <a:ext cx="2514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" name="Equation" r:id="rId5" imgW="1218960" imgH="253800" progId="Equation.3">
                  <p:embed/>
                </p:oleObj>
              </mc:Choice>
              <mc:Fallback>
                <p:oleObj name="Equation" r:id="rId5" imgW="1218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2514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33400" y="4800600"/>
          <a:ext cx="27432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0" name="Equation" r:id="rId7" imgW="1257120" imgH="482400" progId="Equation.3">
                  <p:embed/>
                </p:oleObj>
              </mc:Choice>
              <mc:Fallback>
                <p:oleObj name="Equation" r:id="rId7" imgW="1257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0600"/>
                        <a:ext cx="27432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4267200" y="16764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3733800" y="3048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810000" y="53340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3200400" y="1752600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1" name="Equation" r:id="rId9" imgW="609480" imgH="253800" progId="Equation.3">
                  <p:embed/>
                </p:oleObj>
              </mc:Choice>
              <mc:Fallback>
                <p:oleObj name="Equation" r:id="rId9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52600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3429000" y="4038600"/>
          <a:ext cx="533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2" name="Equation" r:id="rId11" imgW="406080" imgH="177480" progId="Equation.3">
                  <p:embed/>
                </p:oleObj>
              </mc:Choice>
              <mc:Fallback>
                <p:oleObj name="Equation" r:id="rId11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5334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42672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410200" y="1752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6477000" y="1752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7620000" y="1752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962400" y="2514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3962400" y="1905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3962400" y="3657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3962400" y="4953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3962400" y="4495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3962400" y="5791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3962400" y="6248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6172" name="Object 28"/>
          <p:cNvGraphicFramePr>
            <a:graphicFrameLocks noChangeAspect="1"/>
          </p:cNvGraphicFramePr>
          <p:nvPr/>
        </p:nvGraphicFramePr>
        <p:xfrm>
          <a:off x="7848600" y="28194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3" name="Equation" r:id="rId13" imgW="152280" imgH="139680" progId="Equation.3">
                  <p:embed/>
                </p:oleObj>
              </mc:Choice>
              <mc:Fallback>
                <p:oleObj name="Equation" r:id="rId1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3" name="Object 29"/>
          <p:cNvGraphicFramePr>
            <a:graphicFrameLocks noChangeAspect="1"/>
          </p:cNvGraphicFramePr>
          <p:nvPr/>
        </p:nvGraphicFramePr>
        <p:xfrm>
          <a:off x="8001000" y="51816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4" name="Equation" r:id="rId15" imgW="152280" imgH="139680" progId="Equation.3">
                  <p:embed/>
                </p:oleObj>
              </mc:Choice>
              <mc:Fallback>
                <p:oleObj name="Equation" r:id="rId1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1816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4" name="Object 30"/>
          <p:cNvGraphicFramePr>
            <a:graphicFrameLocks noChangeAspect="1"/>
          </p:cNvGraphicFramePr>
          <p:nvPr/>
        </p:nvGraphicFramePr>
        <p:xfrm>
          <a:off x="4267200" y="3124200"/>
          <a:ext cx="304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5" name="Equation" r:id="rId16" imgW="228600" imgH="177480" progId="Equation.3">
                  <p:embed/>
                </p:oleObj>
              </mc:Choice>
              <mc:Fallback>
                <p:oleObj name="Equation" r:id="rId16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304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5" name="Object 31"/>
          <p:cNvGraphicFramePr>
            <a:graphicFrameLocks noChangeAspect="1"/>
          </p:cNvGraphicFramePr>
          <p:nvPr/>
        </p:nvGraphicFramePr>
        <p:xfrm>
          <a:off x="5502275" y="3132138"/>
          <a:ext cx="1190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6" name="Equation" r:id="rId18" imgW="88560" imgH="164880" progId="Equation.3">
                  <p:embed/>
                </p:oleObj>
              </mc:Choice>
              <mc:Fallback>
                <p:oleObj name="Equation" r:id="rId18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3132138"/>
                        <a:ext cx="11906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6" name="Object 32"/>
          <p:cNvGraphicFramePr>
            <a:graphicFrameLocks noChangeAspect="1"/>
          </p:cNvGraphicFramePr>
          <p:nvPr/>
        </p:nvGraphicFramePr>
        <p:xfrm>
          <a:off x="6494463" y="3116263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7" name="Equation" r:id="rId20" imgW="177480" imgH="177480" progId="Equation.3">
                  <p:embed/>
                </p:oleObj>
              </mc:Choice>
              <mc:Fallback>
                <p:oleObj name="Equation" r:id="rId2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3116263"/>
                        <a:ext cx="23812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4114800" y="2743200"/>
            <a:ext cx="3733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1905000" y="27432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4191000" y="5334000"/>
            <a:ext cx="3505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6180" name="Object 36"/>
          <p:cNvGraphicFramePr>
            <a:graphicFrameLocks noChangeAspect="1"/>
          </p:cNvGraphicFramePr>
          <p:nvPr/>
        </p:nvGraphicFramePr>
        <p:xfrm>
          <a:off x="3581400" y="472440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8" name="Equation" r:id="rId22" imgW="241200" imgH="203040" progId="Equation.3">
                  <p:embed/>
                </p:oleObj>
              </mc:Choice>
              <mc:Fallback>
                <p:oleObj name="Equation" r:id="rId22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457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1" name="Object 37"/>
          <p:cNvGraphicFramePr>
            <a:graphicFrameLocks noChangeAspect="1"/>
          </p:cNvGraphicFramePr>
          <p:nvPr/>
        </p:nvGraphicFramePr>
        <p:xfrm>
          <a:off x="3522663" y="4267200"/>
          <a:ext cx="5762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9" name="Equation" r:id="rId24" imgW="304560" imgH="203040" progId="Equation.3">
                  <p:embed/>
                </p:oleObj>
              </mc:Choice>
              <mc:Fallback>
                <p:oleObj name="Equation" r:id="rId24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4267200"/>
                        <a:ext cx="57626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4267200" y="4495800"/>
            <a:ext cx="3429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3276600" y="51054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3429000" y="45720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1" name="Down Ribbon 40"/>
          <p:cNvSpPr/>
          <p:nvPr/>
        </p:nvSpPr>
        <p:spPr>
          <a:xfrm>
            <a:off x="259080" y="15241"/>
            <a:ext cx="8648700" cy="57149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Plot Construction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8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438150"/>
            <a:ext cx="123348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Case </a:t>
            </a:r>
            <a:r>
              <a:rPr lang="en-US" altLang="zh-TW" i="1"/>
              <a:t>II :</a:t>
            </a:r>
            <a:endParaRPr lang="en-US" altLang="zh-TW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Magnitude: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Phase: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04800" y="2057400"/>
          <a:ext cx="3124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" name="Equation" r:id="rId3" imgW="1726920" imgH="469800" progId="Equation.3">
                  <p:embed/>
                </p:oleObj>
              </mc:Choice>
              <mc:Fallback>
                <p:oleObj name="Equation" r:id="rId3" imgW="1726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31242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04800" y="4419600"/>
          <a:ext cx="247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" name="Equation" r:id="rId5" imgW="1358640" imgH="419040" progId="Equation.3">
                  <p:embed/>
                </p:oleObj>
              </mc:Choice>
              <mc:Fallback>
                <p:oleObj name="Equation" r:id="rId5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2473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2672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733800" y="2590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810000" y="4876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200400" y="1295400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" name="Equation" r:id="rId7" imgW="609480" imgH="253800" progId="Equation.3">
                  <p:embed/>
                </p:oleObj>
              </mc:Choice>
              <mc:Fallback>
                <p:oleObj name="Equation" r:id="rId7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5400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3429000" y="3581400"/>
          <a:ext cx="533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" name="Equation" r:id="rId9" imgW="406080" imgH="177480" progId="Equation.3">
                  <p:embed/>
                </p:oleObj>
              </mc:Choice>
              <mc:Fallback>
                <p:oleObj name="Equation" r:id="rId9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81400"/>
                        <a:ext cx="5334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42672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4102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64770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76200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3962400" y="2057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3962400" y="1447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3962400" y="3200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962400" y="4495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39624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3962400" y="5334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962400" y="5791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7848600" y="23622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4" name="Equation" r:id="rId11" imgW="152280" imgH="139680" progId="Equation.3">
                  <p:embed/>
                </p:oleObj>
              </mc:Choice>
              <mc:Fallback>
                <p:oleObj name="Equation" r:id="rId1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3622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Object 24"/>
          <p:cNvGraphicFramePr>
            <a:graphicFrameLocks noChangeAspect="1"/>
          </p:cNvGraphicFramePr>
          <p:nvPr/>
        </p:nvGraphicFramePr>
        <p:xfrm>
          <a:off x="8001000" y="47244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" name="Equation" r:id="rId13" imgW="152280" imgH="139680" progId="Equation.3">
                  <p:embed/>
                </p:oleObj>
              </mc:Choice>
              <mc:Fallback>
                <p:oleObj name="Equation" r:id="rId1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7244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4267200" y="2667000"/>
          <a:ext cx="304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6" name="Equation" r:id="rId14" imgW="228600" imgH="177480" progId="Equation.3">
                  <p:embed/>
                </p:oleObj>
              </mc:Choice>
              <mc:Fallback>
                <p:oleObj name="Equation" r:id="rId14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67000"/>
                        <a:ext cx="304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5502275" y="2674938"/>
          <a:ext cx="1190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7" name="Equation" r:id="rId16" imgW="88560" imgH="164880" progId="Equation.3">
                  <p:embed/>
                </p:oleObj>
              </mc:Choice>
              <mc:Fallback>
                <p:oleObj name="Equation" r:id="rId1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2674938"/>
                        <a:ext cx="11906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5" name="Object 27"/>
          <p:cNvGraphicFramePr>
            <a:graphicFrameLocks noChangeAspect="1"/>
          </p:cNvGraphicFramePr>
          <p:nvPr/>
        </p:nvGraphicFramePr>
        <p:xfrm>
          <a:off x="6494463" y="2659063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8" name="Equation" r:id="rId18" imgW="177480" imgH="177480" progId="Equation.3">
                  <p:embed/>
                </p:oleObj>
              </mc:Choice>
              <mc:Fallback>
                <p:oleObj name="Equation" r:id="rId18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2659063"/>
                        <a:ext cx="23812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9" name="Object 31"/>
          <p:cNvGraphicFramePr>
            <a:graphicFrameLocks noChangeAspect="1"/>
          </p:cNvGraphicFramePr>
          <p:nvPr/>
        </p:nvGraphicFramePr>
        <p:xfrm>
          <a:off x="3473450" y="5105400"/>
          <a:ext cx="6731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9" name="Equation" r:id="rId20" imgW="355320" imgH="203040" progId="Equation.3">
                  <p:embed/>
                </p:oleObj>
              </mc:Choice>
              <mc:Fallback>
                <p:oleObj name="Equation" r:id="rId20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5105400"/>
                        <a:ext cx="6731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0" name="Object 32"/>
          <p:cNvGraphicFramePr>
            <a:graphicFrameLocks noChangeAspect="1"/>
          </p:cNvGraphicFramePr>
          <p:nvPr/>
        </p:nvGraphicFramePr>
        <p:xfrm>
          <a:off x="3321050" y="5562600"/>
          <a:ext cx="7921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" name="Equation" r:id="rId22" imgW="419040" imgH="203040" progId="Equation.3">
                  <p:embed/>
                </p:oleObj>
              </mc:Choice>
              <mc:Fallback>
                <p:oleObj name="Equation" r:id="rId22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5562600"/>
                        <a:ext cx="7921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4" name="Object 36"/>
          <p:cNvGraphicFramePr>
            <a:graphicFrameLocks noChangeAspect="1"/>
          </p:cNvGraphicFramePr>
          <p:nvPr/>
        </p:nvGraphicFramePr>
        <p:xfrm>
          <a:off x="1676400" y="304800"/>
          <a:ext cx="469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1" name="Equation" r:id="rId24" imgW="215640" imgH="393480" progId="Equation.3">
                  <p:embed/>
                </p:oleObj>
              </mc:Choice>
              <mc:Fallback>
                <p:oleObj name="Equation" r:id="rId24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"/>
                        <a:ext cx="4699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3962400" y="1905000"/>
            <a:ext cx="373380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3962400" y="1219200"/>
            <a:ext cx="2514600" cy="2438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7207" name="Object 39"/>
          <p:cNvGraphicFramePr>
            <a:graphicFrameLocks noChangeAspect="1"/>
          </p:cNvGraphicFramePr>
          <p:nvPr/>
        </p:nvGraphicFramePr>
        <p:xfrm>
          <a:off x="3505200" y="426720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2" name="Equation" r:id="rId26" imgW="241200" imgH="203040" progId="Equation.3">
                  <p:embed/>
                </p:oleObj>
              </mc:Choice>
              <mc:Fallback>
                <p:oleObj name="Equation" r:id="rId2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67200"/>
                        <a:ext cx="457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4191000" y="5334000"/>
            <a:ext cx="3505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4191000" y="5791200"/>
            <a:ext cx="3657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7210" name="Object 42"/>
          <p:cNvGraphicFramePr>
            <a:graphicFrameLocks noChangeAspect="1"/>
          </p:cNvGraphicFramePr>
          <p:nvPr/>
        </p:nvGraphicFramePr>
        <p:xfrm>
          <a:off x="4267200" y="4953000"/>
          <a:ext cx="5524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" name="Equation" r:id="rId28" imgW="342720" imgH="203040" progId="Equation.3">
                  <p:embed/>
                </p:oleObj>
              </mc:Choice>
              <mc:Fallback>
                <p:oleObj name="Equation" r:id="rId28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53000"/>
                        <a:ext cx="552450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1" name="Object 43"/>
          <p:cNvGraphicFramePr>
            <a:graphicFrameLocks noChangeAspect="1"/>
          </p:cNvGraphicFramePr>
          <p:nvPr/>
        </p:nvGraphicFramePr>
        <p:xfrm>
          <a:off x="4038600" y="2209800"/>
          <a:ext cx="5524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" name="Equation" r:id="rId30" imgW="342720" imgH="203040" progId="Equation.3">
                  <p:embed/>
                </p:oleObj>
              </mc:Choice>
              <mc:Fallback>
                <p:oleObj name="Equation" r:id="rId3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09800"/>
                        <a:ext cx="552450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2" name="Object 44"/>
          <p:cNvGraphicFramePr>
            <a:graphicFrameLocks noChangeAspect="1"/>
          </p:cNvGraphicFramePr>
          <p:nvPr/>
        </p:nvGraphicFramePr>
        <p:xfrm>
          <a:off x="4618038" y="1600200"/>
          <a:ext cx="6143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5" name="Equation" r:id="rId31" imgW="380880" imgH="203040" progId="Equation.3">
                  <p:embed/>
                </p:oleObj>
              </mc:Choice>
              <mc:Fallback>
                <p:oleObj name="Equation" r:id="rId31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1600200"/>
                        <a:ext cx="614362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3" name="Object 45"/>
          <p:cNvGraphicFramePr>
            <a:graphicFrameLocks noChangeAspect="1"/>
          </p:cNvGraphicFramePr>
          <p:nvPr/>
        </p:nvGraphicFramePr>
        <p:xfrm>
          <a:off x="4267200" y="5486400"/>
          <a:ext cx="614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6" name="Equation" r:id="rId33" imgW="380880" imgH="203040" progId="Equation.3">
                  <p:embed/>
                </p:oleObj>
              </mc:Choice>
              <mc:Fallback>
                <p:oleObj name="Equation" r:id="rId33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86400"/>
                        <a:ext cx="614363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6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438150"/>
            <a:ext cx="133508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Case </a:t>
            </a:r>
            <a:r>
              <a:rPr lang="en-US" altLang="zh-TW" i="1"/>
              <a:t>III :</a:t>
            </a:r>
            <a:endParaRPr lang="en-US" altLang="zh-TW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Magnitude: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Phase: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96875" y="2217738"/>
          <a:ext cx="29400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2" name="Equation" r:id="rId3" imgW="1625400" imgH="291960" progId="Equation.3">
                  <p:embed/>
                </p:oleObj>
              </mc:Choice>
              <mc:Fallback>
                <p:oleObj name="Equation" r:id="rId3" imgW="1625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217738"/>
                        <a:ext cx="29400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20688" y="4592638"/>
          <a:ext cx="22415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3" name="Equation" r:id="rId5" imgW="1231560" imgH="228600" progId="Equation.3">
                  <p:embed/>
                </p:oleObj>
              </mc:Choice>
              <mc:Fallback>
                <p:oleObj name="Equation" r:id="rId5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592638"/>
                        <a:ext cx="22415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2672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733800" y="2590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810000" y="4876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3200400" y="1295400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4" name="Equation" r:id="rId7" imgW="609480" imgH="253800" progId="Equation.3">
                  <p:embed/>
                </p:oleObj>
              </mc:Choice>
              <mc:Fallback>
                <p:oleObj name="Equation" r:id="rId7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5400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3429000" y="3581400"/>
          <a:ext cx="533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5" name="Equation" r:id="rId9" imgW="406080" imgH="177480" progId="Equation.3">
                  <p:embed/>
                </p:oleObj>
              </mc:Choice>
              <mc:Fallback>
                <p:oleObj name="Equation" r:id="rId9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81400"/>
                        <a:ext cx="5334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42672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4102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4770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6200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962400" y="2057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3962400" y="1447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3962400" y="3200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3962400" y="4495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9624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962400" y="5334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962400" y="5791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8215" name="Object 23"/>
          <p:cNvGraphicFramePr>
            <a:graphicFrameLocks noChangeAspect="1"/>
          </p:cNvGraphicFramePr>
          <p:nvPr/>
        </p:nvGraphicFramePr>
        <p:xfrm>
          <a:off x="7848600" y="23622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6" name="Equation" r:id="rId11" imgW="152280" imgH="139680" progId="Equation.3">
                  <p:embed/>
                </p:oleObj>
              </mc:Choice>
              <mc:Fallback>
                <p:oleObj name="Equation" r:id="rId1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3622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6" name="Object 24"/>
          <p:cNvGraphicFramePr>
            <a:graphicFrameLocks noChangeAspect="1"/>
          </p:cNvGraphicFramePr>
          <p:nvPr/>
        </p:nvGraphicFramePr>
        <p:xfrm>
          <a:off x="8001000" y="47244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7" name="Equation" r:id="rId13" imgW="152280" imgH="139680" progId="Equation.3">
                  <p:embed/>
                </p:oleObj>
              </mc:Choice>
              <mc:Fallback>
                <p:oleObj name="Equation" r:id="rId1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7244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7" name="Object 25"/>
          <p:cNvGraphicFramePr>
            <a:graphicFrameLocks noChangeAspect="1"/>
          </p:cNvGraphicFramePr>
          <p:nvPr/>
        </p:nvGraphicFramePr>
        <p:xfrm>
          <a:off x="4267200" y="2667000"/>
          <a:ext cx="304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8" name="Equation" r:id="rId14" imgW="228600" imgH="177480" progId="Equation.3">
                  <p:embed/>
                </p:oleObj>
              </mc:Choice>
              <mc:Fallback>
                <p:oleObj name="Equation" r:id="rId14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67000"/>
                        <a:ext cx="304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5502275" y="2674938"/>
          <a:ext cx="1190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9" name="Equation" r:id="rId16" imgW="88560" imgH="164880" progId="Equation.3">
                  <p:embed/>
                </p:oleObj>
              </mc:Choice>
              <mc:Fallback>
                <p:oleObj name="Equation" r:id="rId1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2674938"/>
                        <a:ext cx="11906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ct 27"/>
          <p:cNvGraphicFramePr>
            <a:graphicFrameLocks noChangeAspect="1"/>
          </p:cNvGraphicFramePr>
          <p:nvPr/>
        </p:nvGraphicFramePr>
        <p:xfrm>
          <a:off x="6494463" y="2659063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0" name="Equation" r:id="rId18" imgW="177480" imgH="177480" progId="Equation.3">
                  <p:embed/>
                </p:oleObj>
              </mc:Choice>
              <mc:Fallback>
                <p:oleObj name="Equation" r:id="rId18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2659063"/>
                        <a:ext cx="23812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3473450" y="5105400"/>
          <a:ext cx="6731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1" name="Equation" r:id="rId20" imgW="355320" imgH="203040" progId="Equation.3">
                  <p:embed/>
                </p:oleObj>
              </mc:Choice>
              <mc:Fallback>
                <p:oleObj name="Equation" r:id="rId20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5105400"/>
                        <a:ext cx="6731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1" name="Object 29"/>
          <p:cNvGraphicFramePr>
            <a:graphicFrameLocks noChangeAspect="1"/>
          </p:cNvGraphicFramePr>
          <p:nvPr/>
        </p:nvGraphicFramePr>
        <p:xfrm>
          <a:off x="3321050" y="5562600"/>
          <a:ext cx="7921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2" name="Equation" r:id="rId22" imgW="419040" imgH="203040" progId="Equation.3">
                  <p:embed/>
                </p:oleObj>
              </mc:Choice>
              <mc:Fallback>
                <p:oleObj name="Equation" r:id="rId22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5562600"/>
                        <a:ext cx="7921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" name="Object 30"/>
          <p:cNvGraphicFramePr>
            <a:graphicFrameLocks noChangeAspect="1"/>
          </p:cNvGraphicFramePr>
          <p:nvPr/>
        </p:nvGraphicFramePr>
        <p:xfrm>
          <a:off x="1717675" y="511175"/>
          <a:ext cx="3857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3" name="Equation" r:id="rId24" imgW="177480" imgH="203040" progId="Equation.3">
                  <p:embed/>
                </p:oleObj>
              </mc:Choice>
              <mc:Fallback>
                <p:oleObj name="Equation" r:id="rId24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511175"/>
                        <a:ext cx="38576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4114800" y="1371600"/>
            <a:ext cx="3733800" cy="190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V="1">
            <a:off x="4495800" y="1066800"/>
            <a:ext cx="2438400" cy="2514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3505200" y="426720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4" name="Equation" r:id="rId26" imgW="241200" imgH="203040" progId="Equation.3">
                  <p:embed/>
                </p:oleObj>
              </mc:Choice>
              <mc:Fallback>
                <p:oleObj name="Equation" r:id="rId2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67200"/>
                        <a:ext cx="457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4114800" y="4495800"/>
            <a:ext cx="3505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4114800" y="4038600"/>
            <a:ext cx="3657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8228" name="Object 36"/>
          <p:cNvGraphicFramePr>
            <a:graphicFrameLocks noChangeAspect="1"/>
          </p:cNvGraphicFramePr>
          <p:nvPr/>
        </p:nvGraphicFramePr>
        <p:xfrm>
          <a:off x="4419600" y="4114800"/>
          <a:ext cx="5524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5" name="Equation" r:id="rId28" imgW="342720" imgH="203040" progId="Equation.3">
                  <p:embed/>
                </p:oleObj>
              </mc:Choice>
              <mc:Fallback>
                <p:oleObj name="Equation" r:id="rId28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552450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9" name="Object 37"/>
          <p:cNvGraphicFramePr>
            <a:graphicFrameLocks noChangeAspect="1"/>
          </p:cNvGraphicFramePr>
          <p:nvPr/>
        </p:nvGraphicFramePr>
        <p:xfrm>
          <a:off x="6858000" y="1447800"/>
          <a:ext cx="5524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6" name="Equation" r:id="rId30" imgW="342720" imgH="203040" progId="Equation.3">
                  <p:embed/>
                </p:oleObj>
              </mc:Choice>
              <mc:Fallback>
                <p:oleObj name="Equation" r:id="rId3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552450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0" name="Object 38"/>
          <p:cNvGraphicFramePr>
            <a:graphicFrameLocks noChangeAspect="1"/>
          </p:cNvGraphicFramePr>
          <p:nvPr/>
        </p:nvGraphicFramePr>
        <p:xfrm>
          <a:off x="6019800" y="1066800"/>
          <a:ext cx="614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7" name="Equation" r:id="rId31" imgW="380880" imgH="203040" progId="Equation.3">
                  <p:embed/>
                </p:oleObj>
              </mc:Choice>
              <mc:Fallback>
                <p:oleObj name="Equation" r:id="rId31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066800"/>
                        <a:ext cx="614363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1" name="Object 39"/>
          <p:cNvGraphicFramePr>
            <a:graphicFrameLocks noChangeAspect="1"/>
          </p:cNvGraphicFramePr>
          <p:nvPr/>
        </p:nvGraphicFramePr>
        <p:xfrm>
          <a:off x="4648200" y="3657600"/>
          <a:ext cx="614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8" name="Equation" r:id="rId33" imgW="380880" imgH="203040" progId="Equation.3">
                  <p:embed/>
                </p:oleObj>
              </mc:Choice>
              <mc:Fallback>
                <p:oleObj name="Equation" r:id="rId33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57600"/>
                        <a:ext cx="614363" cy="3270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2" name="Object 40"/>
          <p:cNvGraphicFramePr>
            <a:graphicFrameLocks noChangeAspect="1"/>
          </p:cNvGraphicFramePr>
          <p:nvPr/>
        </p:nvGraphicFramePr>
        <p:xfrm>
          <a:off x="3384550" y="3810000"/>
          <a:ext cx="576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9" name="Equation" r:id="rId34" imgW="304560" imgH="203040" progId="Equation.3">
                  <p:embed/>
                </p:oleObj>
              </mc:Choice>
              <mc:Fallback>
                <p:oleObj name="Equation" r:id="rId34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3810000"/>
                        <a:ext cx="5762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4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13176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Case </a:t>
            </a:r>
            <a:r>
              <a:rPr lang="en-US" altLang="zh-TW" i="1"/>
              <a:t>IV :</a:t>
            </a:r>
            <a:endParaRPr lang="en-US" altLang="zh-TW"/>
          </a:p>
        </p:txBody>
      </p:sp>
      <p:graphicFrame>
        <p:nvGraphicFramePr>
          <p:cNvPr id="9246" name="Object 30"/>
          <p:cNvGraphicFramePr>
            <a:graphicFrameLocks noChangeAspect="1"/>
          </p:cNvGraphicFramePr>
          <p:nvPr/>
        </p:nvGraphicFramePr>
        <p:xfrm>
          <a:off x="1828800" y="0"/>
          <a:ext cx="25050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" name="Equation" r:id="rId3" imgW="1346040" imgH="419040" progId="Equation.3">
                  <p:embed/>
                </p:oleObj>
              </mc:Choice>
              <mc:Fallback>
                <p:oleObj name="Equation" r:id="rId3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25050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304800" y="9906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Magnitude: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304800" y="4772025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Phase:</a:t>
            </a:r>
          </a:p>
        </p:txBody>
      </p:sp>
      <p:graphicFrame>
        <p:nvGraphicFramePr>
          <p:cNvPr id="9259" name="Object 43"/>
          <p:cNvGraphicFramePr>
            <a:graphicFrameLocks noChangeAspect="1"/>
          </p:cNvGraphicFramePr>
          <p:nvPr/>
        </p:nvGraphicFramePr>
        <p:xfrm>
          <a:off x="241300" y="1600200"/>
          <a:ext cx="3252788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1" name="Equation" r:id="rId5" imgW="2057400" imgH="863280" progId="Equation.3">
                  <p:embed/>
                </p:oleObj>
              </mc:Choice>
              <mc:Fallback>
                <p:oleObj name="Equation" r:id="rId5" imgW="20574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600200"/>
                        <a:ext cx="3252788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0" name="Object 44"/>
          <p:cNvGraphicFramePr>
            <a:graphicFrameLocks noChangeAspect="1"/>
          </p:cNvGraphicFramePr>
          <p:nvPr/>
        </p:nvGraphicFramePr>
        <p:xfrm>
          <a:off x="127000" y="5153025"/>
          <a:ext cx="28416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2" name="Equation" r:id="rId7" imgW="1562040" imgH="393480" progId="Equation.3">
                  <p:embed/>
                </p:oleObj>
              </mc:Choice>
              <mc:Fallback>
                <p:oleObj name="Equation" r:id="rId7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5153025"/>
                        <a:ext cx="28416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Line 45"/>
          <p:cNvSpPr>
            <a:spLocks noChangeShapeType="1"/>
          </p:cNvSpPr>
          <p:nvPr/>
        </p:nvSpPr>
        <p:spPr bwMode="auto">
          <a:xfrm flipV="1">
            <a:off x="48768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4343400" y="2590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4419600" y="4876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9264" name="Object 48"/>
          <p:cNvGraphicFramePr>
            <a:graphicFrameLocks noChangeAspect="1"/>
          </p:cNvGraphicFramePr>
          <p:nvPr/>
        </p:nvGraphicFramePr>
        <p:xfrm>
          <a:off x="3810000" y="1295400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3" name="Equation" r:id="rId9" imgW="609480" imgH="253800" progId="Equation.3">
                  <p:embed/>
                </p:oleObj>
              </mc:Choice>
              <mc:Fallback>
                <p:oleObj name="Equation" r:id="rId9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95400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5" name="Object 49"/>
          <p:cNvGraphicFramePr>
            <a:graphicFrameLocks noChangeAspect="1"/>
          </p:cNvGraphicFramePr>
          <p:nvPr/>
        </p:nvGraphicFramePr>
        <p:xfrm>
          <a:off x="4038600" y="3581400"/>
          <a:ext cx="533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4" name="Equation" r:id="rId11" imgW="406080" imgH="177480" progId="Equation.3">
                  <p:embed/>
                </p:oleObj>
              </mc:Choice>
              <mc:Fallback>
                <p:oleObj name="Equation" r:id="rId11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81400"/>
                        <a:ext cx="5334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6" name="Line 50"/>
          <p:cNvSpPr>
            <a:spLocks noChangeShapeType="1"/>
          </p:cNvSpPr>
          <p:nvPr/>
        </p:nvSpPr>
        <p:spPr bwMode="auto">
          <a:xfrm flipV="1">
            <a:off x="48768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60198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70866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82296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4572000" y="2057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4572000" y="1447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4572000" y="3200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73" name="Line 57"/>
          <p:cNvSpPr>
            <a:spLocks noChangeShapeType="1"/>
          </p:cNvSpPr>
          <p:nvPr/>
        </p:nvSpPr>
        <p:spPr bwMode="auto">
          <a:xfrm>
            <a:off x="4572000" y="4495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45720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>
            <a:off x="4572000" y="5334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76" name="Line 60"/>
          <p:cNvSpPr>
            <a:spLocks noChangeShapeType="1"/>
          </p:cNvSpPr>
          <p:nvPr/>
        </p:nvSpPr>
        <p:spPr bwMode="auto">
          <a:xfrm>
            <a:off x="4572000" y="5791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9277" name="Object 61"/>
          <p:cNvGraphicFramePr>
            <a:graphicFrameLocks noChangeAspect="1"/>
          </p:cNvGraphicFramePr>
          <p:nvPr/>
        </p:nvGraphicFramePr>
        <p:xfrm>
          <a:off x="8458200" y="23622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5" name="Equation" r:id="rId13" imgW="152280" imgH="139680" progId="Equation.3">
                  <p:embed/>
                </p:oleObj>
              </mc:Choice>
              <mc:Fallback>
                <p:oleObj name="Equation" r:id="rId1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23622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8" name="Object 62"/>
          <p:cNvGraphicFramePr>
            <a:graphicFrameLocks noChangeAspect="1"/>
          </p:cNvGraphicFramePr>
          <p:nvPr/>
        </p:nvGraphicFramePr>
        <p:xfrm>
          <a:off x="8610600" y="47244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6" name="Equation" r:id="rId15" imgW="152280" imgH="139680" progId="Equation.3">
                  <p:embed/>
                </p:oleObj>
              </mc:Choice>
              <mc:Fallback>
                <p:oleObj name="Equation" r:id="rId1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7244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9" name="Object 63"/>
          <p:cNvGraphicFramePr>
            <a:graphicFrameLocks noChangeAspect="1"/>
          </p:cNvGraphicFramePr>
          <p:nvPr/>
        </p:nvGraphicFramePr>
        <p:xfrm>
          <a:off x="4876800" y="2667000"/>
          <a:ext cx="304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7" name="Equation" r:id="rId16" imgW="228600" imgH="177480" progId="Equation.3">
                  <p:embed/>
                </p:oleObj>
              </mc:Choice>
              <mc:Fallback>
                <p:oleObj name="Equation" r:id="rId16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04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0" name="Object 64"/>
          <p:cNvGraphicFramePr>
            <a:graphicFrameLocks noChangeAspect="1"/>
          </p:cNvGraphicFramePr>
          <p:nvPr/>
        </p:nvGraphicFramePr>
        <p:xfrm>
          <a:off x="6111875" y="2674938"/>
          <a:ext cx="1190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8" name="Equation" r:id="rId18" imgW="88560" imgH="164880" progId="Equation.3">
                  <p:embed/>
                </p:oleObj>
              </mc:Choice>
              <mc:Fallback>
                <p:oleObj name="Equation" r:id="rId18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2674938"/>
                        <a:ext cx="11906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1" name="Object 65"/>
          <p:cNvGraphicFramePr>
            <a:graphicFrameLocks noChangeAspect="1"/>
          </p:cNvGraphicFramePr>
          <p:nvPr/>
        </p:nvGraphicFramePr>
        <p:xfrm>
          <a:off x="7104063" y="2659063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9" name="Equation" r:id="rId20" imgW="177480" imgH="177480" progId="Equation.3">
                  <p:embed/>
                </p:oleObj>
              </mc:Choice>
              <mc:Fallback>
                <p:oleObj name="Equation" r:id="rId2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2659063"/>
                        <a:ext cx="23812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2" name="Object 66"/>
          <p:cNvGraphicFramePr>
            <a:graphicFrameLocks noChangeAspect="1"/>
          </p:cNvGraphicFramePr>
          <p:nvPr/>
        </p:nvGraphicFramePr>
        <p:xfrm>
          <a:off x="4083050" y="5105400"/>
          <a:ext cx="6731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0" name="Equation" r:id="rId22" imgW="355320" imgH="203040" progId="Equation.3">
                  <p:embed/>
                </p:oleObj>
              </mc:Choice>
              <mc:Fallback>
                <p:oleObj name="Equation" r:id="rId22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5105400"/>
                        <a:ext cx="6731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3" name="Object 67"/>
          <p:cNvGraphicFramePr>
            <a:graphicFrameLocks noChangeAspect="1"/>
          </p:cNvGraphicFramePr>
          <p:nvPr/>
        </p:nvGraphicFramePr>
        <p:xfrm>
          <a:off x="3930650" y="5562600"/>
          <a:ext cx="7921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1" name="Equation" r:id="rId24" imgW="419040" imgH="203040" progId="Equation.3">
                  <p:embed/>
                </p:oleObj>
              </mc:Choice>
              <mc:Fallback>
                <p:oleObj name="Equation" r:id="rId24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5562600"/>
                        <a:ext cx="7921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4" name="Object 68"/>
          <p:cNvGraphicFramePr>
            <a:graphicFrameLocks noChangeAspect="1"/>
          </p:cNvGraphicFramePr>
          <p:nvPr/>
        </p:nvGraphicFramePr>
        <p:xfrm>
          <a:off x="4114800" y="426720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" name="Equation" r:id="rId26" imgW="241200" imgH="203040" progId="Equation.3">
                  <p:embed/>
                </p:oleObj>
              </mc:Choice>
              <mc:Fallback>
                <p:oleObj name="Equation" r:id="rId2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67200"/>
                        <a:ext cx="457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5" name="Object 69"/>
          <p:cNvGraphicFramePr>
            <a:graphicFrameLocks noChangeAspect="1"/>
          </p:cNvGraphicFramePr>
          <p:nvPr/>
        </p:nvGraphicFramePr>
        <p:xfrm>
          <a:off x="3994150" y="3810000"/>
          <a:ext cx="576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3" name="Equation" r:id="rId28" imgW="304560" imgH="203040" progId="Equation.3">
                  <p:embed/>
                </p:oleObj>
              </mc:Choice>
              <mc:Fallback>
                <p:oleObj name="Equation" r:id="rId28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810000"/>
                        <a:ext cx="5762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6" name="Object 70"/>
          <p:cNvGraphicFramePr>
            <a:graphicFrameLocks noChangeAspect="1"/>
          </p:cNvGraphicFramePr>
          <p:nvPr/>
        </p:nvGraphicFramePr>
        <p:xfrm>
          <a:off x="279400" y="2895600"/>
          <a:ext cx="33289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4" name="Equation" r:id="rId30" imgW="2336760" imgH="393480" progId="Equation.3">
                  <p:embed/>
                </p:oleObj>
              </mc:Choice>
              <mc:Fallback>
                <p:oleObj name="Equation" r:id="rId30" imgW="2336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895600"/>
                        <a:ext cx="33289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" name="Object 71"/>
          <p:cNvGraphicFramePr>
            <a:graphicFrameLocks noChangeAspect="1"/>
          </p:cNvGraphicFramePr>
          <p:nvPr/>
        </p:nvGraphicFramePr>
        <p:xfrm>
          <a:off x="285750" y="3352800"/>
          <a:ext cx="36195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5" name="Equation" r:id="rId32" imgW="2539800" imgH="634680" progId="Equation.3">
                  <p:embed/>
                </p:oleObj>
              </mc:Choice>
              <mc:Fallback>
                <p:oleObj name="Equation" r:id="rId32" imgW="25398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352800"/>
                        <a:ext cx="36195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8" name="Object 72"/>
          <p:cNvGraphicFramePr>
            <a:graphicFrameLocks noChangeAspect="1"/>
          </p:cNvGraphicFramePr>
          <p:nvPr/>
        </p:nvGraphicFramePr>
        <p:xfrm>
          <a:off x="304800" y="5762625"/>
          <a:ext cx="34940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6" name="Equation" r:id="rId34" imgW="2450880" imgH="393480" progId="Equation.3">
                  <p:embed/>
                </p:oleObj>
              </mc:Choice>
              <mc:Fallback>
                <p:oleObj name="Equation" r:id="rId34" imgW="245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62625"/>
                        <a:ext cx="34940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298612"/>
              </p:ext>
            </p:extLst>
          </p:nvPr>
        </p:nvGraphicFramePr>
        <p:xfrm>
          <a:off x="169863" y="6219825"/>
          <a:ext cx="39830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7" name="Equation" r:id="rId36" imgW="2793960" imgH="393480" progId="Equation.3">
                  <p:embed/>
                </p:oleObj>
              </mc:Choice>
              <mc:Fallback>
                <p:oleObj name="Equation" r:id="rId36" imgW="2793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6219825"/>
                        <a:ext cx="398303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0" name="Object 74"/>
          <p:cNvGraphicFramePr>
            <a:graphicFrameLocks noChangeAspect="1"/>
          </p:cNvGraphicFramePr>
          <p:nvPr/>
        </p:nvGraphicFramePr>
        <p:xfrm>
          <a:off x="209550" y="4402138"/>
          <a:ext cx="354806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8" name="Equation" r:id="rId38" imgW="2489040" imgH="203040" progId="Equation.3">
                  <p:embed/>
                </p:oleObj>
              </mc:Choice>
              <mc:Fallback>
                <p:oleObj name="Equation" r:id="rId38" imgW="248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402138"/>
                        <a:ext cx="3548063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4876800" y="2590800"/>
            <a:ext cx="1143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4191000" y="4876800"/>
            <a:ext cx="685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94" name="Line 78"/>
          <p:cNvSpPr>
            <a:spLocks noChangeShapeType="1"/>
          </p:cNvSpPr>
          <p:nvPr/>
        </p:nvSpPr>
        <p:spPr bwMode="auto">
          <a:xfrm>
            <a:off x="7086600" y="5334000"/>
            <a:ext cx="129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4876800" y="4876800"/>
            <a:ext cx="2209800" cy="4572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9296" name="Object 80"/>
          <p:cNvGraphicFramePr>
            <a:graphicFrameLocks noChangeAspect="1"/>
          </p:cNvGraphicFramePr>
          <p:nvPr/>
        </p:nvGraphicFramePr>
        <p:xfrm>
          <a:off x="6324600" y="3581400"/>
          <a:ext cx="16938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9" name="Equation" r:id="rId40" imgW="888840" imgH="203040" progId="Equation.3">
                  <p:embed/>
                </p:oleObj>
              </mc:Choice>
              <mc:Fallback>
                <p:oleObj name="Equation" r:id="rId40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81400"/>
                        <a:ext cx="1693863" cy="38735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7" name="Line 81"/>
          <p:cNvSpPr>
            <a:spLocks noChangeShapeType="1"/>
          </p:cNvSpPr>
          <p:nvPr/>
        </p:nvSpPr>
        <p:spPr bwMode="auto">
          <a:xfrm flipH="1">
            <a:off x="6019800" y="40386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9298" name="Object 82"/>
          <p:cNvGraphicFramePr>
            <a:graphicFrameLocks noChangeAspect="1"/>
          </p:cNvGraphicFramePr>
          <p:nvPr/>
        </p:nvGraphicFramePr>
        <p:xfrm>
          <a:off x="6324600" y="533400"/>
          <a:ext cx="762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0" name="Equation" r:id="rId42" imgW="330120" imgH="177480" progId="Equation.3">
                  <p:embed/>
                </p:oleObj>
              </mc:Choice>
              <mc:Fallback>
                <p:oleObj name="Equation" r:id="rId42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762000" cy="4095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9" name="Line 83"/>
          <p:cNvSpPr>
            <a:spLocks noChangeShapeType="1"/>
          </p:cNvSpPr>
          <p:nvPr/>
        </p:nvSpPr>
        <p:spPr bwMode="auto">
          <a:xfrm>
            <a:off x="6019800" y="2590800"/>
            <a:ext cx="1981200" cy="1143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58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12160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Case </a:t>
            </a:r>
            <a:r>
              <a:rPr lang="en-US" altLang="zh-TW" i="1"/>
              <a:t>V :</a:t>
            </a:r>
            <a:endParaRPr lang="en-US" altLang="zh-TW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Magnitude: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4772025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Phase: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81000" y="1600200"/>
          <a:ext cx="29718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4" name="Equation" r:id="rId3" imgW="1879560" imgH="863280" progId="Equation.3">
                  <p:embed/>
                </p:oleObj>
              </mc:Choice>
              <mc:Fallback>
                <p:oleObj name="Equation" r:id="rId3" imgW="18795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297180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81000" y="5153025"/>
          <a:ext cx="23336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5" name="Equation" r:id="rId5" imgW="1282680" imgH="393480" progId="Equation.3">
                  <p:embed/>
                </p:oleObj>
              </mc:Choice>
              <mc:Fallback>
                <p:oleObj name="Equation" r:id="rId5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53025"/>
                        <a:ext cx="23336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48768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343400" y="2590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419600" y="4876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3810000" y="1295400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6" name="Equation" r:id="rId7" imgW="609480" imgH="253800" progId="Equation.3">
                  <p:embed/>
                </p:oleObj>
              </mc:Choice>
              <mc:Fallback>
                <p:oleObj name="Equation" r:id="rId7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95400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038600" y="3581400"/>
          <a:ext cx="533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7" name="Equation" r:id="rId9" imgW="406080" imgH="177480" progId="Equation.3">
                  <p:embed/>
                </p:oleObj>
              </mc:Choice>
              <mc:Fallback>
                <p:oleObj name="Equation" r:id="rId9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81400"/>
                        <a:ext cx="5334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8768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0198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70866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8229600" y="1295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572000" y="2057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572000" y="1447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572000" y="3200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4572000" y="4495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5720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572000" y="5334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572000" y="5791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10263" name="Object 23"/>
          <p:cNvGraphicFramePr>
            <a:graphicFrameLocks noChangeAspect="1"/>
          </p:cNvGraphicFramePr>
          <p:nvPr/>
        </p:nvGraphicFramePr>
        <p:xfrm>
          <a:off x="8458200" y="23622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8" name="Equation" r:id="rId11" imgW="152280" imgH="139680" progId="Equation.3">
                  <p:embed/>
                </p:oleObj>
              </mc:Choice>
              <mc:Fallback>
                <p:oleObj name="Equation" r:id="rId1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23622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8610600" y="47244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9" name="Equation" r:id="rId13" imgW="152280" imgH="139680" progId="Equation.3">
                  <p:embed/>
                </p:oleObj>
              </mc:Choice>
              <mc:Fallback>
                <p:oleObj name="Equation" r:id="rId1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7244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5" name="Object 25"/>
          <p:cNvGraphicFramePr>
            <a:graphicFrameLocks noChangeAspect="1"/>
          </p:cNvGraphicFramePr>
          <p:nvPr/>
        </p:nvGraphicFramePr>
        <p:xfrm>
          <a:off x="4876800" y="2667000"/>
          <a:ext cx="304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0" name="Equation" r:id="rId14" imgW="228600" imgH="177480" progId="Equation.3">
                  <p:embed/>
                </p:oleObj>
              </mc:Choice>
              <mc:Fallback>
                <p:oleObj name="Equation" r:id="rId14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04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6" name="Object 26"/>
          <p:cNvGraphicFramePr>
            <a:graphicFrameLocks noChangeAspect="1"/>
          </p:cNvGraphicFramePr>
          <p:nvPr/>
        </p:nvGraphicFramePr>
        <p:xfrm>
          <a:off x="6111875" y="2674938"/>
          <a:ext cx="1190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1" name="Equation" r:id="rId16" imgW="88560" imgH="164880" progId="Equation.3">
                  <p:embed/>
                </p:oleObj>
              </mc:Choice>
              <mc:Fallback>
                <p:oleObj name="Equation" r:id="rId1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2674938"/>
                        <a:ext cx="11906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7" name="Object 27"/>
          <p:cNvGraphicFramePr>
            <a:graphicFrameLocks noChangeAspect="1"/>
          </p:cNvGraphicFramePr>
          <p:nvPr/>
        </p:nvGraphicFramePr>
        <p:xfrm>
          <a:off x="7104063" y="2659063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2" name="Equation" r:id="rId18" imgW="177480" imgH="177480" progId="Equation.3">
                  <p:embed/>
                </p:oleObj>
              </mc:Choice>
              <mc:Fallback>
                <p:oleObj name="Equation" r:id="rId18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2659063"/>
                        <a:ext cx="23812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8" name="Object 28"/>
          <p:cNvGraphicFramePr>
            <a:graphicFrameLocks noChangeAspect="1"/>
          </p:cNvGraphicFramePr>
          <p:nvPr/>
        </p:nvGraphicFramePr>
        <p:xfrm>
          <a:off x="4083050" y="5105400"/>
          <a:ext cx="6731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3" name="Equation" r:id="rId20" imgW="355320" imgH="203040" progId="Equation.3">
                  <p:embed/>
                </p:oleObj>
              </mc:Choice>
              <mc:Fallback>
                <p:oleObj name="Equation" r:id="rId20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5105400"/>
                        <a:ext cx="6731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9" name="Object 29"/>
          <p:cNvGraphicFramePr>
            <a:graphicFrameLocks noChangeAspect="1"/>
          </p:cNvGraphicFramePr>
          <p:nvPr/>
        </p:nvGraphicFramePr>
        <p:xfrm>
          <a:off x="3930650" y="5562600"/>
          <a:ext cx="7921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4" name="Equation" r:id="rId22" imgW="419040" imgH="203040" progId="Equation.3">
                  <p:embed/>
                </p:oleObj>
              </mc:Choice>
              <mc:Fallback>
                <p:oleObj name="Equation" r:id="rId22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5562600"/>
                        <a:ext cx="7921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3" name="Object 33"/>
          <p:cNvGraphicFramePr>
            <a:graphicFrameLocks noChangeAspect="1"/>
          </p:cNvGraphicFramePr>
          <p:nvPr/>
        </p:nvGraphicFramePr>
        <p:xfrm>
          <a:off x="4114800" y="426720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5" name="Equation" r:id="rId24" imgW="241200" imgH="203040" progId="Equation.3">
                  <p:embed/>
                </p:oleObj>
              </mc:Choice>
              <mc:Fallback>
                <p:oleObj name="Equation" r:id="rId2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67200"/>
                        <a:ext cx="457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0" name="Object 40"/>
          <p:cNvGraphicFramePr>
            <a:graphicFrameLocks noChangeAspect="1"/>
          </p:cNvGraphicFramePr>
          <p:nvPr/>
        </p:nvGraphicFramePr>
        <p:xfrm>
          <a:off x="3994150" y="3810000"/>
          <a:ext cx="576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6" name="Equation" r:id="rId26" imgW="304560" imgH="203040" progId="Equation.3">
                  <p:embed/>
                </p:oleObj>
              </mc:Choice>
              <mc:Fallback>
                <p:oleObj name="Equation" r:id="rId26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810000"/>
                        <a:ext cx="5762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1" name="Object 41"/>
          <p:cNvGraphicFramePr>
            <a:graphicFrameLocks noChangeAspect="1"/>
          </p:cNvGraphicFramePr>
          <p:nvPr/>
        </p:nvGraphicFramePr>
        <p:xfrm>
          <a:off x="1624013" y="165100"/>
          <a:ext cx="23145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7" name="Equation" r:id="rId28" imgW="1244520" imgH="393480" progId="Equation.3">
                  <p:embed/>
                </p:oleObj>
              </mc:Choice>
              <mc:Fallback>
                <p:oleObj name="Equation" r:id="rId28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65100"/>
                        <a:ext cx="2314575" cy="7366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2" name="Object 42"/>
          <p:cNvGraphicFramePr>
            <a:graphicFrameLocks noChangeAspect="1"/>
          </p:cNvGraphicFramePr>
          <p:nvPr/>
        </p:nvGraphicFramePr>
        <p:xfrm>
          <a:off x="341313" y="2895600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8" name="Equation" r:id="rId30" imgW="2247840" imgH="393480" progId="Equation.3">
                  <p:embed/>
                </p:oleObj>
              </mc:Choice>
              <mc:Fallback>
                <p:oleObj name="Equation" r:id="rId30" imgW="224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895600"/>
                        <a:ext cx="32035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3" name="Object 43"/>
          <p:cNvGraphicFramePr>
            <a:graphicFrameLocks noChangeAspect="1"/>
          </p:cNvGraphicFramePr>
          <p:nvPr/>
        </p:nvGraphicFramePr>
        <p:xfrm>
          <a:off x="349250" y="3352800"/>
          <a:ext cx="34925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9" name="Equation" r:id="rId32" imgW="2450880" imgH="634680" progId="Equation.3">
                  <p:embed/>
                </p:oleObj>
              </mc:Choice>
              <mc:Fallback>
                <p:oleObj name="Equation" r:id="rId32" imgW="24508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352800"/>
                        <a:ext cx="34925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4" name="Object 44"/>
          <p:cNvGraphicFramePr>
            <a:graphicFrameLocks noChangeAspect="1"/>
          </p:cNvGraphicFramePr>
          <p:nvPr/>
        </p:nvGraphicFramePr>
        <p:xfrm>
          <a:off x="304800" y="5762625"/>
          <a:ext cx="34940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0" name="Equation" r:id="rId34" imgW="2450880" imgH="393480" progId="Equation.3">
                  <p:embed/>
                </p:oleObj>
              </mc:Choice>
              <mc:Fallback>
                <p:oleObj name="Equation" r:id="rId34" imgW="245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62625"/>
                        <a:ext cx="34940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5" name="Object 45"/>
          <p:cNvGraphicFramePr>
            <a:graphicFrameLocks noChangeAspect="1"/>
          </p:cNvGraphicFramePr>
          <p:nvPr/>
        </p:nvGraphicFramePr>
        <p:xfrm>
          <a:off x="304800" y="6219825"/>
          <a:ext cx="3711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1" name="Equation" r:id="rId36" imgW="2603160" imgH="393480" progId="Equation.3">
                  <p:embed/>
                </p:oleObj>
              </mc:Choice>
              <mc:Fallback>
                <p:oleObj name="Equation" r:id="rId36" imgW="260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219825"/>
                        <a:ext cx="37115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6" name="Object 46"/>
          <p:cNvGraphicFramePr>
            <a:graphicFrameLocks noChangeAspect="1"/>
          </p:cNvGraphicFramePr>
          <p:nvPr/>
        </p:nvGraphicFramePr>
        <p:xfrm>
          <a:off x="344488" y="4402138"/>
          <a:ext cx="32766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2" name="Equation" r:id="rId38" imgW="2298600" imgH="203040" progId="Equation.3">
                  <p:embed/>
                </p:oleObj>
              </mc:Choice>
              <mc:Fallback>
                <p:oleObj name="Equation" r:id="rId38" imgW="229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402138"/>
                        <a:ext cx="32766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7" name="Object 47"/>
          <p:cNvGraphicFramePr>
            <a:graphicFrameLocks noChangeAspect="1"/>
          </p:cNvGraphicFramePr>
          <p:nvPr/>
        </p:nvGraphicFramePr>
        <p:xfrm>
          <a:off x="6324600" y="533400"/>
          <a:ext cx="762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3" name="Equation" r:id="rId40" imgW="330120" imgH="177480" progId="Equation.3">
                  <p:embed/>
                </p:oleObj>
              </mc:Choice>
              <mc:Fallback>
                <p:oleObj name="Equation" r:id="rId40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762000" cy="4095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876800" y="2590800"/>
            <a:ext cx="1143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6019800" y="1371600"/>
            <a:ext cx="2286000" cy="12192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4191000" y="4876800"/>
            <a:ext cx="685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7086600" y="4495800"/>
            <a:ext cx="129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V="1">
            <a:off x="4876800" y="4495800"/>
            <a:ext cx="22098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10294" name="Object 54"/>
          <p:cNvGraphicFramePr>
            <a:graphicFrameLocks noChangeAspect="1"/>
          </p:cNvGraphicFramePr>
          <p:nvPr/>
        </p:nvGraphicFramePr>
        <p:xfrm>
          <a:off x="5257800" y="3581400"/>
          <a:ext cx="1524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4" name="Equation" r:id="rId42" imgW="799920" imgH="203040" progId="Equation.3">
                  <p:embed/>
                </p:oleObj>
              </mc:Choice>
              <mc:Fallback>
                <p:oleObj name="Equation" r:id="rId42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81400"/>
                        <a:ext cx="1524000" cy="38735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5" name="Line 55"/>
          <p:cNvSpPr>
            <a:spLocks noChangeShapeType="1"/>
          </p:cNvSpPr>
          <p:nvPr/>
        </p:nvSpPr>
        <p:spPr bwMode="auto">
          <a:xfrm flipH="1">
            <a:off x="6019800" y="3962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25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:\Oxford\Stefani\jpgs\ch06jpg\118011_06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23398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13176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Case </a:t>
            </a:r>
            <a:r>
              <a:rPr lang="en-US" altLang="zh-TW" i="1"/>
              <a:t>VI :</a:t>
            </a:r>
            <a:endParaRPr lang="en-US" altLang="zh-TW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667000" y="0"/>
          <a:ext cx="31242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2" name="Equation" r:id="rId3" imgW="1447560" imgH="457200" progId="Equation.3">
                  <p:embed/>
                </p:oleObj>
              </mc:Choice>
              <mc:Fallback>
                <p:oleObj name="Equation" r:id="rId3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0"/>
                        <a:ext cx="31242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85788" y="1119188"/>
          <a:ext cx="7718425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3" name="Equation" r:id="rId5" imgW="3873240" imgH="1320480" progId="Equation.3">
                  <p:embed/>
                </p:oleObj>
              </mc:Choice>
              <mc:Fallback>
                <p:oleObj name="Equation" r:id="rId5" imgW="387324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119188"/>
                        <a:ext cx="7718425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28600" y="3810000"/>
          <a:ext cx="4343400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4" name="Equation" r:id="rId7" imgW="2158920" imgH="1269720" progId="Equation.3">
                  <p:embed/>
                </p:oleObj>
              </mc:Choice>
              <mc:Fallback>
                <p:oleObj name="Equation" r:id="rId7" imgW="215892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4343400" cy="255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724400" y="3733800"/>
          <a:ext cx="3886200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5" name="Equation" r:id="rId9" imgW="1739880" imgH="1218960" progId="Equation.3">
                  <p:embed/>
                </p:oleObj>
              </mc:Choice>
              <mc:Fallback>
                <p:oleObj name="Equation" r:id="rId9" imgW="17398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886200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3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:\Oxford\Stefani\jpgs\ch06jpg\118011_06-13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58864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4724400" y="457200"/>
            <a:ext cx="0" cy="5334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724400" y="2971800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609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7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WordArt 5"/>
          <p:cNvSpPr>
            <a:spLocks noChangeArrowheads="1" noChangeShapeType="1" noTextEdit="1"/>
          </p:cNvSpPr>
          <p:nvPr/>
        </p:nvSpPr>
        <p:spPr bwMode="auto">
          <a:xfrm>
            <a:off x="3076575" y="2826808"/>
            <a:ext cx="2895600" cy="1114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 dirty="0" smtClean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Lecture (1)</a:t>
            </a:r>
            <a:endParaRPr lang="ar-EG" sz="7200" kern="10" dirty="0"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37233" name="Picture 17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486400"/>
            <a:ext cx="4443412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4" name="Picture 18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400"/>
            <a:ext cx="52197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6" name="Picture 20" descr="raull5">
            <a:hlinkClick r:id="rId3" action="ppaction://hlinkfile"/>
          </p:cNvPr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98" y="511168"/>
            <a:ext cx="1741487" cy="1244600"/>
          </a:xfrm>
          <a:prstGeom prst="rect">
            <a:avLst/>
          </a:prstGeom>
        </p:spPr>
      </p:pic>
      <p:pic>
        <p:nvPicPr>
          <p:cNvPr id="11" name="Picture 20" descr="raull5">
            <a:hlinkClick r:id="rId3" action="ppaction://hlinkfile"/>
          </p:cNvPr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1829" y="511169"/>
            <a:ext cx="1741487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 u="sng"/>
              <a:t>Example : 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41481"/>
              </p:ext>
            </p:extLst>
          </p:nvPr>
        </p:nvGraphicFramePr>
        <p:xfrm>
          <a:off x="1954213" y="304800"/>
          <a:ext cx="21859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Equation" r:id="rId3" imgW="1054080" imgH="419040" progId="Equation.DSMT4">
                  <p:embed/>
                </p:oleObj>
              </mc:Choice>
              <mc:Fallback>
                <p:oleObj name="Equation" r:id="rId3" imgW="1054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304800"/>
                        <a:ext cx="21859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286000" y="1524000"/>
          <a:ext cx="34766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Equation" r:id="rId5" imgW="1676160" imgH="393480" progId="Equation.3">
                  <p:embed/>
                </p:oleObj>
              </mc:Choice>
              <mc:Fallback>
                <p:oleObj name="Equation" r:id="rId5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0"/>
                        <a:ext cx="34766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24000" y="17526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70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:\Oxford\Stefani\jpgs\ch06jpg\118011_06-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72440"/>
            <a:ext cx="449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B:\Oxford\Stefani\jpgs\ch06jpg\118011_06-1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"/>
            <a:ext cx="419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26"/>
          <p:cNvGraphicFramePr>
            <a:graphicFrameLocks noChangeAspect="1"/>
          </p:cNvGraphicFramePr>
          <p:nvPr/>
        </p:nvGraphicFramePr>
        <p:xfrm>
          <a:off x="3581400" y="228600"/>
          <a:ext cx="49926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2" name="Equation" r:id="rId3" imgW="2070000" imgH="431640" progId="Equation.3">
                  <p:embed/>
                </p:oleObj>
              </mc:Choice>
              <mc:Fallback>
                <p:oleObj name="Equation" r:id="rId3" imgW="2070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8600"/>
                        <a:ext cx="49926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228600" y="457200"/>
            <a:ext cx="317023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Minimum phase system </a:t>
            </a: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381000" y="1219200"/>
            <a:ext cx="242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 u="sng"/>
              <a:t>Type 0 : (i.e. n=0)</a:t>
            </a:r>
          </a:p>
        </p:txBody>
      </p:sp>
      <p:graphicFrame>
        <p:nvGraphicFramePr>
          <p:cNvPr id="25605" name="Object 1029"/>
          <p:cNvGraphicFramePr>
            <a:graphicFrameLocks noChangeAspect="1"/>
          </p:cNvGraphicFramePr>
          <p:nvPr/>
        </p:nvGraphicFramePr>
        <p:xfrm>
          <a:off x="457200" y="1828800"/>
          <a:ext cx="22669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3" name="Equation" r:id="rId5" imgW="939600" imgH="457200" progId="Equation.3">
                  <p:embed/>
                </p:oleObj>
              </mc:Choice>
              <mc:Fallback>
                <p:oleObj name="Equation" r:id="rId5" imgW="93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22669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1030"/>
          <p:cNvSpPr>
            <a:spLocks noChangeShapeType="1"/>
          </p:cNvSpPr>
          <p:nvPr/>
        </p:nvSpPr>
        <p:spPr bwMode="auto">
          <a:xfrm flipV="1">
            <a:off x="4419600" y="1752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607" name="Line 1031"/>
          <p:cNvSpPr>
            <a:spLocks noChangeShapeType="1"/>
          </p:cNvSpPr>
          <p:nvPr/>
        </p:nvSpPr>
        <p:spPr bwMode="auto">
          <a:xfrm>
            <a:off x="3886200" y="3352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5609" name="Object 1033"/>
          <p:cNvGraphicFramePr>
            <a:graphicFrameLocks noChangeAspect="1"/>
          </p:cNvGraphicFramePr>
          <p:nvPr/>
        </p:nvGraphicFramePr>
        <p:xfrm>
          <a:off x="3352800" y="1600200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4" name="Equation" r:id="rId7" imgW="609480" imgH="253800" progId="Equation.3">
                  <p:embed/>
                </p:oleObj>
              </mc:Choice>
              <mc:Fallback>
                <p:oleObj name="Equation" r:id="rId7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Line 1036"/>
          <p:cNvSpPr>
            <a:spLocks noChangeShapeType="1"/>
          </p:cNvSpPr>
          <p:nvPr/>
        </p:nvSpPr>
        <p:spPr bwMode="auto">
          <a:xfrm>
            <a:off x="5562600" y="2057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613" name="Line 1037"/>
          <p:cNvSpPr>
            <a:spLocks noChangeShapeType="1"/>
          </p:cNvSpPr>
          <p:nvPr/>
        </p:nvSpPr>
        <p:spPr bwMode="auto">
          <a:xfrm>
            <a:off x="6629400" y="2057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614" name="Line 1038"/>
          <p:cNvSpPr>
            <a:spLocks noChangeShapeType="1"/>
          </p:cNvSpPr>
          <p:nvPr/>
        </p:nvSpPr>
        <p:spPr bwMode="auto">
          <a:xfrm>
            <a:off x="7772400" y="2057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615" name="Line 1039"/>
          <p:cNvSpPr>
            <a:spLocks noChangeShapeType="1"/>
          </p:cNvSpPr>
          <p:nvPr/>
        </p:nvSpPr>
        <p:spPr bwMode="auto">
          <a:xfrm>
            <a:off x="4114800" y="2819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616" name="Line 1040"/>
          <p:cNvSpPr>
            <a:spLocks noChangeShapeType="1"/>
          </p:cNvSpPr>
          <p:nvPr/>
        </p:nvSpPr>
        <p:spPr bwMode="auto">
          <a:xfrm>
            <a:off x="4114800" y="2209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617" name="Line 1041"/>
          <p:cNvSpPr>
            <a:spLocks noChangeShapeType="1"/>
          </p:cNvSpPr>
          <p:nvPr/>
        </p:nvSpPr>
        <p:spPr bwMode="auto">
          <a:xfrm>
            <a:off x="4114800" y="3962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5622" name="Object 1046"/>
          <p:cNvGraphicFramePr>
            <a:graphicFrameLocks noChangeAspect="1"/>
          </p:cNvGraphicFramePr>
          <p:nvPr/>
        </p:nvGraphicFramePr>
        <p:xfrm>
          <a:off x="8001000" y="31242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5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1242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4" name="Object 1048"/>
          <p:cNvGraphicFramePr>
            <a:graphicFrameLocks noChangeAspect="1"/>
          </p:cNvGraphicFramePr>
          <p:nvPr/>
        </p:nvGraphicFramePr>
        <p:xfrm>
          <a:off x="4495800" y="3429000"/>
          <a:ext cx="4730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6" name="Equation" r:id="rId11" imgW="355320" imgH="215640" progId="Equation.3">
                  <p:embed/>
                </p:oleObj>
              </mc:Choice>
              <mc:Fallback>
                <p:oleObj name="Equation" r:id="rId11" imgW="355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29000"/>
                        <a:ext cx="4730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5" name="Object 1049"/>
          <p:cNvGraphicFramePr>
            <a:graphicFrameLocks noChangeAspect="1"/>
          </p:cNvGraphicFramePr>
          <p:nvPr/>
        </p:nvGraphicFramePr>
        <p:xfrm>
          <a:off x="5595938" y="3403600"/>
          <a:ext cx="238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" name="Equation" r:id="rId13" imgW="177480" imgH="215640" progId="Equation.3">
                  <p:embed/>
                </p:oleObj>
              </mc:Choice>
              <mc:Fallback>
                <p:oleObj name="Equation" r:id="rId13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3403600"/>
                        <a:ext cx="2381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1050"/>
          <p:cNvGraphicFramePr>
            <a:graphicFrameLocks noChangeAspect="1"/>
          </p:cNvGraphicFramePr>
          <p:nvPr/>
        </p:nvGraphicFramePr>
        <p:xfrm>
          <a:off x="6553200" y="3395663"/>
          <a:ext cx="4254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8" name="Equation" r:id="rId15" imgW="317160" imgH="215640" progId="Equation.3">
                  <p:embed/>
                </p:oleObj>
              </mc:Choice>
              <mc:Fallback>
                <p:oleObj name="Equation" r:id="rId15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95663"/>
                        <a:ext cx="4254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Line 1055"/>
          <p:cNvSpPr>
            <a:spLocks noChangeShapeType="1"/>
          </p:cNvSpPr>
          <p:nvPr/>
        </p:nvSpPr>
        <p:spPr bwMode="auto">
          <a:xfrm>
            <a:off x="4419600" y="2514600"/>
            <a:ext cx="1143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637" name="Line 1061"/>
          <p:cNvSpPr>
            <a:spLocks noChangeShapeType="1"/>
          </p:cNvSpPr>
          <p:nvPr/>
        </p:nvSpPr>
        <p:spPr bwMode="auto">
          <a:xfrm>
            <a:off x="5562600" y="2514600"/>
            <a:ext cx="1981200" cy="1143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5638" name="Object 1062"/>
          <p:cNvGraphicFramePr>
            <a:graphicFrameLocks noChangeAspect="1"/>
          </p:cNvGraphicFramePr>
          <p:nvPr/>
        </p:nvGraphicFramePr>
        <p:xfrm>
          <a:off x="4038600" y="2362200"/>
          <a:ext cx="3206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9" name="Equation" r:id="rId17" imgW="152280" imgH="164880" progId="Equation.3">
                  <p:embed/>
                </p:oleObj>
              </mc:Choice>
              <mc:Fallback>
                <p:oleObj name="Equation" r:id="rId1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62200"/>
                        <a:ext cx="3206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9" name="Object 1063"/>
          <p:cNvGraphicFramePr>
            <a:graphicFrameLocks noChangeAspect="1"/>
          </p:cNvGraphicFramePr>
          <p:nvPr/>
        </p:nvGraphicFramePr>
        <p:xfrm>
          <a:off x="609600" y="3352800"/>
          <a:ext cx="23622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0" name="Equation" r:id="rId19" imgW="876240" imgH="241200" progId="Equation.3">
                  <p:embed/>
                </p:oleObj>
              </mc:Choice>
              <mc:Fallback>
                <p:oleObj name="Equation" r:id="rId19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2362200" cy="6508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1" name="Line 1065"/>
          <p:cNvSpPr>
            <a:spLocks noChangeShapeType="1"/>
          </p:cNvSpPr>
          <p:nvPr/>
        </p:nvSpPr>
        <p:spPr bwMode="auto">
          <a:xfrm flipV="1">
            <a:off x="3048000" y="25908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642" name="Text Box 1066"/>
          <p:cNvSpPr txBox="1">
            <a:spLocks noChangeArrowheads="1"/>
          </p:cNvSpPr>
          <p:nvPr/>
        </p:nvSpPr>
        <p:spPr bwMode="auto">
          <a:xfrm>
            <a:off x="4953000" y="1447800"/>
            <a:ext cx="11811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0dB/dec</a:t>
            </a:r>
          </a:p>
        </p:txBody>
      </p:sp>
      <p:sp>
        <p:nvSpPr>
          <p:cNvPr id="25643" name="Line 1067"/>
          <p:cNvSpPr>
            <a:spLocks noChangeShapeType="1"/>
          </p:cNvSpPr>
          <p:nvPr/>
        </p:nvSpPr>
        <p:spPr bwMode="auto">
          <a:xfrm flipH="1">
            <a:off x="5105400" y="1905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47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441325" y="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ar-EG" altLang="ar-EG"/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381000" y="490538"/>
            <a:ext cx="237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 u="sng"/>
              <a:t>Type I : (i.e. n=1)</a:t>
            </a:r>
          </a:p>
        </p:txBody>
      </p:sp>
      <p:graphicFrame>
        <p:nvGraphicFramePr>
          <p:cNvPr id="24580" name="Object 1028"/>
          <p:cNvGraphicFramePr>
            <a:graphicFrameLocks noChangeAspect="1"/>
          </p:cNvGraphicFramePr>
          <p:nvPr/>
        </p:nvGraphicFramePr>
        <p:xfrm>
          <a:off x="533400" y="1252538"/>
          <a:ext cx="2451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0" name="Equation" r:id="rId3" imgW="1015920" imgH="431640" progId="Equation.3">
                  <p:embed/>
                </p:oleObj>
              </mc:Choice>
              <mc:Fallback>
                <p:oleObj name="Equation" r:id="rId3" imgW="101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52538"/>
                        <a:ext cx="2451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1029"/>
          <p:cNvSpPr>
            <a:spLocks noChangeShapeType="1"/>
          </p:cNvSpPr>
          <p:nvPr/>
        </p:nvSpPr>
        <p:spPr bwMode="auto">
          <a:xfrm flipV="1">
            <a:off x="4419600" y="163353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82" name="Line 1030"/>
          <p:cNvSpPr>
            <a:spLocks noChangeShapeType="1"/>
          </p:cNvSpPr>
          <p:nvPr/>
        </p:nvSpPr>
        <p:spPr bwMode="auto">
          <a:xfrm>
            <a:off x="3886200" y="32337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4583" name="Object 1031"/>
          <p:cNvGraphicFramePr>
            <a:graphicFrameLocks noChangeAspect="1"/>
          </p:cNvGraphicFramePr>
          <p:nvPr/>
        </p:nvGraphicFramePr>
        <p:xfrm>
          <a:off x="3352800" y="1481138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1" name="Equation" r:id="rId5" imgW="609480" imgH="253800" progId="Equation.3">
                  <p:embed/>
                </p:oleObj>
              </mc:Choice>
              <mc:Fallback>
                <p:oleObj name="Equation" r:id="rId5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81138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1032"/>
          <p:cNvSpPr>
            <a:spLocks noChangeShapeType="1"/>
          </p:cNvSpPr>
          <p:nvPr/>
        </p:nvSpPr>
        <p:spPr bwMode="auto">
          <a:xfrm>
            <a:off x="5562600" y="1938338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85" name="Line 1033"/>
          <p:cNvSpPr>
            <a:spLocks noChangeShapeType="1"/>
          </p:cNvSpPr>
          <p:nvPr/>
        </p:nvSpPr>
        <p:spPr bwMode="auto">
          <a:xfrm>
            <a:off x="6629400" y="193833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86" name="Line 1034"/>
          <p:cNvSpPr>
            <a:spLocks noChangeShapeType="1"/>
          </p:cNvSpPr>
          <p:nvPr/>
        </p:nvSpPr>
        <p:spPr bwMode="auto">
          <a:xfrm>
            <a:off x="7772400" y="193833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87" name="Line 1035"/>
          <p:cNvSpPr>
            <a:spLocks noChangeShapeType="1"/>
          </p:cNvSpPr>
          <p:nvPr/>
        </p:nvSpPr>
        <p:spPr bwMode="auto">
          <a:xfrm>
            <a:off x="4114800" y="27003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88" name="Line 1036"/>
          <p:cNvSpPr>
            <a:spLocks noChangeShapeType="1"/>
          </p:cNvSpPr>
          <p:nvPr/>
        </p:nvSpPr>
        <p:spPr bwMode="auto">
          <a:xfrm>
            <a:off x="4114800" y="20907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89" name="Line 1037"/>
          <p:cNvSpPr>
            <a:spLocks noChangeShapeType="1"/>
          </p:cNvSpPr>
          <p:nvPr/>
        </p:nvSpPr>
        <p:spPr bwMode="auto">
          <a:xfrm>
            <a:off x="4114800" y="38433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4590" name="Object 1038"/>
          <p:cNvGraphicFramePr>
            <a:graphicFrameLocks noChangeAspect="1"/>
          </p:cNvGraphicFramePr>
          <p:nvPr/>
        </p:nvGraphicFramePr>
        <p:xfrm>
          <a:off x="8001000" y="3005138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2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005138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039"/>
          <p:cNvGraphicFramePr>
            <a:graphicFrameLocks noChangeAspect="1"/>
          </p:cNvGraphicFramePr>
          <p:nvPr/>
        </p:nvGraphicFramePr>
        <p:xfrm>
          <a:off x="4495800" y="3309938"/>
          <a:ext cx="4730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3" name="Equation" r:id="rId9" imgW="355320" imgH="215640" progId="Equation.3">
                  <p:embed/>
                </p:oleObj>
              </mc:Choice>
              <mc:Fallback>
                <p:oleObj name="Equation" r:id="rId9" imgW="355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09938"/>
                        <a:ext cx="4730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ct 1040"/>
          <p:cNvGraphicFramePr>
            <a:graphicFrameLocks noChangeAspect="1"/>
          </p:cNvGraphicFramePr>
          <p:nvPr/>
        </p:nvGraphicFramePr>
        <p:xfrm>
          <a:off x="5595938" y="3284538"/>
          <a:ext cx="238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4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3284538"/>
                        <a:ext cx="2381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041"/>
          <p:cNvGraphicFramePr>
            <a:graphicFrameLocks noChangeAspect="1"/>
          </p:cNvGraphicFramePr>
          <p:nvPr/>
        </p:nvGraphicFramePr>
        <p:xfrm>
          <a:off x="6705600" y="2895600"/>
          <a:ext cx="4254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5" name="Equation" r:id="rId13" imgW="317160" imgH="215640" progId="Equation.3">
                  <p:embed/>
                </p:oleObj>
              </mc:Choice>
              <mc:Fallback>
                <p:oleObj name="Equation" r:id="rId13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95600"/>
                        <a:ext cx="4254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6" name="Object 1044"/>
          <p:cNvGraphicFramePr>
            <a:graphicFrameLocks noChangeAspect="1"/>
          </p:cNvGraphicFramePr>
          <p:nvPr/>
        </p:nvGraphicFramePr>
        <p:xfrm>
          <a:off x="3733800" y="2243138"/>
          <a:ext cx="3206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6" name="Equation" r:id="rId15" imgW="152280" imgH="164880" progId="Equation.3">
                  <p:embed/>
                </p:oleObj>
              </mc:Choice>
              <mc:Fallback>
                <p:oleObj name="Equation" r:id="rId1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43138"/>
                        <a:ext cx="320675" cy="34766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7" name="Line 1045"/>
          <p:cNvSpPr>
            <a:spLocks noChangeShapeType="1"/>
          </p:cNvSpPr>
          <p:nvPr/>
        </p:nvSpPr>
        <p:spPr bwMode="auto">
          <a:xfrm>
            <a:off x="4419600" y="2166938"/>
            <a:ext cx="114300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98" name="Line 1046"/>
          <p:cNvSpPr>
            <a:spLocks noChangeShapeType="1"/>
          </p:cNvSpPr>
          <p:nvPr/>
        </p:nvSpPr>
        <p:spPr bwMode="auto">
          <a:xfrm>
            <a:off x="5562600" y="2776538"/>
            <a:ext cx="1066800" cy="1143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99" name="Text Box 1047"/>
          <p:cNvSpPr txBox="1">
            <a:spLocks noChangeArrowheads="1"/>
          </p:cNvSpPr>
          <p:nvPr/>
        </p:nvSpPr>
        <p:spPr bwMode="auto">
          <a:xfrm>
            <a:off x="5029200" y="1404938"/>
            <a:ext cx="14351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-20dB/dec</a:t>
            </a:r>
          </a:p>
        </p:txBody>
      </p:sp>
      <p:sp>
        <p:nvSpPr>
          <p:cNvPr id="24600" name="Text Box 1048"/>
          <p:cNvSpPr txBox="1">
            <a:spLocks noChangeArrowheads="1"/>
          </p:cNvSpPr>
          <p:nvPr/>
        </p:nvSpPr>
        <p:spPr bwMode="auto">
          <a:xfrm>
            <a:off x="5715000" y="4452938"/>
            <a:ext cx="14351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-40dB/dec</a:t>
            </a:r>
          </a:p>
        </p:txBody>
      </p:sp>
      <p:sp>
        <p:nvSpPr>
          <p:cNvPr id="24601" name="Line 1049"/>
          <p:cNvSpPr>
            <a:spLocks noChangeShapeType="1"/>
          </p:cNvSpPr>
          <p:nvPr/>
        </p:nvSpPr>
        <p:spPr bwMode="auto">
          <a:xfrm flipH="1">
            <a:off x="4648200" y="1862138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602" name="Line 1050"/>
          <p:cNvSpPr>
            <a:spLocks noChangeShapeType="1"/>
          </p:cNvSpPr>
          <p:nvPr/>
        </p:nvSpPr>
        <p:spPr bwMode="auto">
          <a:xfrm flipV="1">
            <a:off x="6096000" y="39195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605" name="Line 1053"/>
          <p:cNvSpPr>
            <a:spLocks noChangeShapeType="1"/>
          </p:cNvSpPr>
          <p:nvPr/>
        </p:nvSpPr>
        <p:spPr bwMode="auto">
          <a:xfrm>
            <a:off x="5029200" y="24717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4606" name="Object 1054"/>
          <p:cNvGraphicFramePr>
            <a:graphicFrameLocks noChangeAspect="1"/>
          </p:cNvGraphicFramePr>
          <p:nvPr/>
        </p:nvGraphicFramePr>
        <p:xfrm>
          <a:off x="5029200" y="3309938"/>
          <a:ext cx="1190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7" name="Equation" r:id="rId17" imgW="88560" imgH="164880" progId="Equation.3">
                  <p:embed/>
                </p:oleObj>
              </mc:Choice>
              <mc:Fallback>
                <p:oleObj name="Equation" r:id="rId1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09938"/>
                        <a:ext cx="119063" cy="22066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Line 1055"/>
          <p:cNvSpPr>
            <a:spLocks noChangeShapeType="1"/>
          </p:cNvSpPr>
          <p:nvPr/>
        </p:nvSpPr>
        <p:spPr bwMode="auto">
          <a:xfrm>
            <a:off x="4114800" y="2471738"/>
            <a:ext cx="2743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4608" name="Object 1056"/>
          <p:cNvGraphicFramePr>
            <a:graphicFrameLocks noChangeAspect="1"/>
          </p:cNvGraphicFramePr>
          <p:nvPr/>
        </p:nvGraphicFramePr>
        <p:xfrm>
          <a:off x="609600" y="3048000"/>
          <a:ext cx="23288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8" name="Equation" r:id="rId19" imgW="863280" imgH="228600" progId="Equation.3">
                  <p:embed/>
                </p:oleObj>
              </mc:Choice>
              <mc:Fallback>
                <p:oleObj name="Equation" r:id="rId1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2328863" cy="61753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1057"/>
          <p:cNvSpPr>
            <a:spLocks noChangeShapeType="1"/>
          </p:cNvSpPr>
          <p:nvPr/>
        </p:nvSpPr>
        <p:spPr bwMode="auto">
          <a:xfrm flipH="1">
            <a:off x="2971800" y="2590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610" name="Line 1058"/>
          <p:cNvSpPr>
            <a:spLocks noChangeShapeType="1"/>
          </p:cNvSpPr>
          <p:nvPr/>
        </p:nvSpPr>
        <p:spPr bwMode="auto">
          <a:xfrm>
            <a:off x="5486400" y="2743200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4611" name="Object 1059"/>
          <p:cNvGraphicFramePr>
            <a:graphicFrameLocks noChangeAspect="1"/>
          </p:cNvGraphicFramePr>
          <p:nvPr/>
        </p:nvGraphicFramePr>
        <p:xfrm>
          <a:off x="6299200" y="3216275"/>
          <a:ext cx="2540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9" name="Equation" r:id="rId21" imgW="190440" imgH="228600" progId="Equation.3">
                  <p:embed/>
                </p:oleObj>
              </mc:Choice>
              <mc:Fallback>
                <p:oleObj name="Equation" r:id="rId21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3216275"/>
                        <a:ext cx="254000" cy="3079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Line 1060"/>
          <p:cNvSpPr>
            <a:spLocks noChangeShapeType="1"/>
          </p:cNvSpPr>
          <p:nvPr/>
        </p:nvSpPr>
        <p:spPr bwMode="auto">
          <a:xfrm flipH="1">
            <a:off x="3352800" y="3276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4613" name="Object 1061"/>
          <p:cNvGraphicFramePr>
            <a:graphicFrameLocks noChangeAspect="1"/>
          </p:cNvGraphicFramePr>
          <p:nvPr/>
        </p:nvGraphicFramePr>
        <p:xfrm>
          <a:off x="693738" y="4098925"/>
          <a:ext cx="29781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0" name="Equation" r:id="rId23" imgW="1104840" imgH="431640" progId="Equation.3">
                  <p:embed/>
                </p:oleObj>
              </mc:Choice>
              <mc:Fallback>
                <p:oleObj name="Equation" r:id="rId2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4098925"/>
                        <a:ext cx="297815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4" name="Object 1062"/>
          <p:cNvGraphicFramePr>
            <a:graphicFrameLocks noChangeAspect="1"/>
          </p:cNvGraphicFramePr>
          <p:nvPr/>
        </p:nvGraphicFramePr>
        <p:xfrm>
          <a:off x="1144588" y="5257800"/>
          <a:ext cx="173831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1" name="Equation" r:id="rId25" imgW="596880" imgH="228600" progId="Equation.3">
                  <p:embed/>
                </p:oleObj>
              </mc:Choice>
              <mc:Fallback>
                <p:oleObj name="Equation" r:id="rId25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257800"/>
                        <a:ext cx="1738312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6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490538"/>
            <a:ext cx="242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 u="sng"/>
              <a:t>Type 2 : (i.e. n=2)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57200" y="1252538"/>
          <a:ext cx="26050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4" name="Equation" r:id="rId3" imgW="1079280" imgH="431640" progId="Equation.3">
                  <p:embed/>
                </p:oleObj>
              </mc:Choice>
              <mc:Fallback>
                <p:oleObj name="Equation" r:id="rId3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52538"/>
                        <a:ext cx="26050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4419600" y="163353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886200" y="32337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352800" y="1481138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5" name="Equation" r:id="rId5" imgW="609480" imgH="253800" progId="Equation.3">
                  <p:embed/>
                </p:oleObj>
              </mc:Choice>
              <mc:Fallback>
                <p:oleObj name="Equation" r:id="rId5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81138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562600" y="1938338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629400" y="193833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7772400" y="193833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4114800" y="27003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114800" y="20907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114800" y="38433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8001000" y="3005138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6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005138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4495800" y="3309938"/>
          <a:ext cx="4730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7" name="Equation" r:id="rId9" imgW="355320" imgH="215640" progId="Equation.3">
                  <p:embed/>
                </p:oleObj>
              </mc:Choice>
              <mc:Fallback>
                <p:oleObj name="Equation" r:id="rId9" imgW="355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09938"/>
                        <a:ext cx="4730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5595938" y="3284538"/>
          <a:ext cx="238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8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3284538"/>
                        <a:ext cx="2381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6553200" y="3276600"/>
          <a:ext cx="4254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9" name="Equation" r:id="rId13" imgW="317160" imgH="215640" progId="Equation.3">
                  <p:embed/>
                </p:oleObj>
              </mc:Choice>
              <mc:Fallback>
                <p:oleObj name="Equation" r:id="rId13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276600"/>
                        <a:ext cx="4254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3733800" y="2243138"/>
          <a:ext cx="3206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0" name="Equation" r:id="rId15" imgW="152280" imgH="164880" progId="Equation.3">
                  <p:embed/>
                </p:oleObj>
              </mc:Choice>
              <mc:Fallback>
                <p:oleObj name="Equation" r:id="rId1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43138"/>
                        <a:ext cx="320675" cy="34766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5638800" y="762000"/>
            <a:ext cx="14351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-40dB/dec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181600" y="4495800"/>
            <a:ext cx="14351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-60dB/dec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4572000" y="1219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V="1">
            <a:off x="6172200" y="4114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5181600" y="2362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6650" name="Object 26"/>
          <p:cNvGraphicFramePr>
            <a:graphicFrameLocks noChangeAspect="1"/>
          </p:cNvGraphicFramePr>
          <p:nvPr/>
        </p:nvGraphicFramePr>
        <p:xfrm>
          <a:off x="5105400" y="3276600"/>
          <a:ext cx="119063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1" name="Equation" r:id="rId17" imgW="88560" imgH="164880" progId="Equation.3">
                  <p:embed/>
                </p:oleObj>
              </mc:Choice>
              <mc:Fallback>
                <p:oleObj name="Equation" r:id="rId1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119063" cy="220663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4343400" y="2362200"/>
            <a:ext cx="2743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6652" name="Object 28"/>
          <p:cNvGraphicFramePr>
            <a:graphicFrameLocks noChangeAspect="1"/>
          </p:cNvGraphicFramePr>
          <p:nvPr/>
        </p:nvGraphicFramePr>
        <p:xfrm>
          <a:off x="609600" y="3048000"/>
          <a:ext cx="23288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2" name="Equation" r:id="rId19" imgW="863280" imgH="228600" progId="Equation.3">
                  <p:embed/>
                </p:oleObj>
              </mc:Choice>
              <mc:Fallback>
                <p:oleObj name="Equation" r:id="rId1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2328863" cy="61753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Line 29"/>
          <p:cNvSpPr>
            <a:spLocks noChangeShapeType="1"/>
          </p:cNvSpPr>
          <p:nvPr/>
        </p:nvSpPr>
        <p:spPr bwMode="auto">
          <a:xfrm flipH="1">
            <a:off x="2971800" y="2590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4343400" y="1524000"/>
            <a:ext cx="1219200" cy="1143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5562600" y="2667000"/>
            <a:ext cx="1066800" cy="175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5105400" y="22860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6146800" y="2913063"/>
          <a:ext cx="2540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3" name="Equation" r:id="rId21" imgW="190440" imgH="228600" progId="Equation.3">
                  <p:embed/>
                </p:oleObj>
              </mc:Choice>
              <mc:Fallback>
                <p:oleObj name="Equation" r:id="rId21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2913063"/>
                        <a:ext cx="254000" cy="30638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4"/>
          <p:cNvGraphicFramePr>
            <a:graphicFrameLocks noChangeAspect="1"/>
          </p:cNvGraphicFramePr>
          <p:nvPr/>
        </p:nvGraphicFramePr>
        <p:xfrm>
          <a:off x="454025" y="4098925"/>
          <a:ext cx="34591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4" name="Equation" r:id="rId23" imgW="1282680" imgH="431640" progId="Equation.3">
                  <p:embed/>
                </p:oleObj>
              </mc:Choice>
              <mc:Fallback>
                <p:oleObj name="Equation" r:id="rId23" imgW="1282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098925"/>
                        <a:ext cx="34591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/>
        </p:nvGraphicFramePr>
        <p:xfrm>
          <a:off x="1052513" y="5222875"/>
          <a:ext cx="192246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5" name="Equation" r:id="rId25" imgW="660240" imgH="253800" progId="Equation.3">
                  <p:embed/>
                </p:oleObj>
              </mc:Choice>
              <mc:Fallback>
                <p:oleObj name="Equation" r:id="rId25" imgW="660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5222875"/>
                        <a:ext cx="192246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0" name="Line 36"/>
          <p:cNvSpPr>
            <a:spLocks noChangeShapeType="1"/>
          </p:cNvSpPr>
          <p:nvPr/>
        </p:nvSpPr>
        <p:spPr bwMode="auto">
          <a:xfrm flipH="1">
            <a:off x="3276600" y="32766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08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66702" y="1524000"/>
            <a:ext cx="8648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i="1" dirty="0"/>
              <a:t>A transfer function is called </a:t>
            </a:r>
            <a:r>
              <a:rPr lang="en-US" altLang="zh-TW" b="1" i="1" dirty="0"/>
              <a:t>minimum phase</a:t>
            </a:r>
            <a:r>
              <a:rPr lang="en-US" altLang="zh-TW" i="1" dirty="0"/>
              <a:t> when all the poles and </a:t>
            </a:r>
            <a:r>
              <a:rPr lang="en-US" altLang="zh-TW" i="1" dirty="0" smtClean="0"/>
              <a:t>zeroes </a:t>
            </a:r>
            <a:r>
              <a:rPr lang="en-US" altLang="zh-TW" i="1" dirty="0"/>
              <a:t>are LHP and </a:t>
            </a:r>
            <a:r>
              <a:rPr lang="en-US" altLang="zh-TW" b="1" i="1" dirty="0"/>
              <a:t>non-minimum-phase</a:t>
            </a:r>
            <a:r>
              <a:rPr lang="en-US" altLang="zh-TW" i="1" dirty="0"/>
              <a:t> when there are RHP poles or </a:t>
            </a:r>
            <a:r>
              <a:rPr lang="en-US" altLang="zh-TW" i="1" dirty="0" smtClean="0"/>
              <a:t>zeroes. </a:t>
            </a:r>
            <a:endParaRPr lang="en-US" altLang="zh-TW" i="1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70038" y="2362200"/>
            <a:ext cx="317023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Minimum phase system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80038" y="2362200"/>
            <a:ext cx="10207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Stable 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770438" y="2514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9600" y="3276600"/>
            <a:ext cx="7712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i="1"/>
              <a:t>The </a:t>
            </a:r>
            <a:r>
              <a:rPr lang="en-US" altLang="zh-TW" b="1" i="1"/>
              <a:t>gain margin</a:t>
            </a:r>
            <a:r>
              <a:rPr lang="en-US" altLang="zh-TW" i="1"/>
              <a:t> (GM) is the distance on the bode magnitude plot from the amplitude at the phase crossover frequency up to the 0 dB point.  </a:t>
            </a:r>
            <a:r>
              <a:rPr lang="en-US" altLang="zh-TW" i="1">
                <a:solidFill>
                  <a:srgbClr val="CC3300"/>
                </a:solidFill>
              </a:rPr>
              <a:t>GM=-(dB of GH measured at the phase crossover frequency)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9600" y="5029200"/>
            <a:ext cx="7712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i="1"/>
              <a:t>The </a:t>
            </a:r>
            <a:r>
              <a:rPr lang="en-US" altLang="zh-TW" b="1" i="1"/>
              <a:t>phase margin</a:t>
            </a:r>
            <a:r>
              <a:rPr lang="en-US" altLang="zh-TW" i="1"/>
              <a:t> (PM) is the distance from -180 up to the phase at the gain crossover frequency.  </a:t>
            </a:r>
            <a:r>
              <a:rPr lang="en-US" altLang="zh-TW" i="1">
                <a:solidFill>
                  <a:srgbClr val="CC3300"/>
                </a:solidFill>
              </a:rPr>
              <a:t>PM=180+phase of GH measured at the gain crossover frequency</a:t>
            </a:r>
          </a:p>
        </p:txBody>
      </p:sp>
      <p:sp>
        <p:nvSpPr>
          <p:cNvPr id="9" name="Down Ribbon 8"/>
          <p:cNvSpPr/>
          <p:nvPr/>
        </p:nvSpPr>
        <p:spPr>
          <a:xfrm>
            <a:off x="266701" y="43672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/>
              <a:t>Relative </a:t>
            </a:r>
            <a:r>
              <a:rPr lang="en-US" altLang="zh-TW" sz="3600" dirty="0" smtClean="0"/>
              <a:t>Stability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5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6858000" y="2514600"/>
            <a:ext cx="1905000" cy="3124200"/>
          </a:xfrm>
          <a:prstGeom prst="parallelogram">
            <a:avLst>
              <a:gd name="adj" fmla="val 3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r-EG" altLang="ar-EG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71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Open loop transfer function :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393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/>
              <a:t>Closed-loop transfer function :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191000" y="533400"/>
          <a:ext cx="12382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6" name="Equation" r:id="rId3" imgW="647640" imgH="203040" progId="Equation.3">
                  <p:embed/>
                </p:oleObj>
              </mc:Choice>
              <mc:Fallback>
                <p:oleObj name="Equation" r:id="rId3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3400"/>
                        <a:ext cx="12382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343400" y="1143000"/>
          <a:ext cx="15779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7" name="Equation" r:id="rId5" imgW="825480" imgH="203040" progId="Equation.3">
                  <p:embed/>
                </p:oleObj>
              </mc:Choice>
              <mc:Fallback>
                <p:oleObj name="Equation" r:id="rId5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15779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" y="1897063"/>
            <a:ext cx="632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Open loop Stability </a:t>
            </a:r>
            <a:r>
              <a:rPr lang="en-US" altLang="zh-TW">
                <a:sym typeface="Wingdings" pitchFamily="2" charset="2"/>
              </a:rPr>
              <a:t> poles of                   in LHP</a:t>
            </a:r>
            <a:endParaRPr lang="en-US" altLang="zh-TW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39175"/>
              </p:ext>
            </p:extLst>
          </p:nvPr>
        </p:nvGraphicFramePr>
        <p:xfrm>
          <a:off x="3459480" y="1942783"/>
          <a:ext cx="12382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8" name="Equation" r:id="rId7" imgW="647640" imgH="203040" progId="Equation.3">
                  <p:embed/>
                </p:oleObj>
              </mc:Choice>
              <mc:Fallback>
                <p:oleObj name="Equation" r:id="rId7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480" y="1942783"/>
                        <a:ext cx="12382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181600" y="4114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6858000" y="22098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6934200" y="4191000"/>
          <a:ext cx="5334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9" name="Equation" r:id="rId8" imgW="342720" imgH="203040" progId="Equation.3">
                  <p:embed/>
                </p:oleObj>
              </mc:Choice>
              <mc:Fallback>
                <p:oleObj name="Equation" r:id="rId8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91000"/>
                        <a:ext cx="5334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5513388" y="4191000"/>
          <a:ext cx="6318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0" name="Equation" r:id="rId10" imgW="406080" imgH="203040" progId="Equation.3">
                  <p:embed/>
                </p:oleObj>
              </mc:Choice>
              <mc:Fallback>
                <p:oleObj name="Equation" r:id="rId10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4191000"/>
                        <a:ext cx="6318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60960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60960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8061325" y="3698875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Re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010400" y="20574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Im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7391400" y="30480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RHP</a:t>
            </a: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6096000" y="23622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6096000" y="25908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6096000" y="28194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V="1">
            <a:off x="6096000" y="31242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V="1">
            <a:off x="6096000" y="34290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6096000" y="37338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V="1">
            <a:off x="6096000" y="40386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6096000" y="43434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6096000" y="47244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V="1">
            <a:off x="6096000" y="50292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304800" y="2963863"/>
            <a:ext cx="5057775" cy="8223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Closed-loop Stability </a:t>
            </a:r>
            <a:r>
              <a:rPr lang="en-US" altLang="zh-TW">
                <a:sym typeface="Wingdings" pitchFamily="2" charset="2"/>
              </a:rPr>
              <a:t></a:t>
            </a:r>
          </a:p>
          <a:p>
            <a:r>
              <a:rPr lang="en-US" altLang="zh-TW">
                <a:sym typeface="Wingdings" pitchFamily="2" charset="2"/>
              </a:rPr>
              <a:t> poles of                   in left side of (-1,0)</a:t>
            </a:r>
            <a:endParaRPr lang="en-US" altLang="zh-TW"/>
          </a:p>
        </p:txBody>
      </p:sp>
      <p:graphicFrame>
        <p:nvGraphicFramePr>
          <p:cNvPr id="27683" name="Object 35"/>
          <p:cNvGraphicFramePr>
            <a:graphicFrameLocks noChangeAspect="1"/>
          </p:cNvGraphicFramePr>
          <p:nvPr/>
        </p:nvGraphicFramePr>
        <p:xfrm>
          <a:off x="1524000" y="3421063"/>
          <a:ext cx="12382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1" name="Equation" r:id="rId12" imgW="647640" imgH="203040" progId="Equation.3">
                  <p:embed/>
                </p:oleObj>
              </mc:Choice>
              <mc:Fallback>
                <p:oleObj name="Equation" r:id="rId12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1063"/>
                        <a:ext cx="1238250" cy="38893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5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1219200" y="6096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85800" y="1981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62000" y="4267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52400" y="685800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" name="Equation" r:id="rId3" imgW="609480" imgH="253800" progId="Equation.3">
                  <p:embed/>
                </p:oleObj>
              </mc:Choice>
              <mc:Fallback>
                <p:oleObj name="Equation" r:id="rId3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81000" y="2971800"/>
          <a:ext cx="533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1" name="Equation" r:id="rId5" imgW="406080" imgH="177480" progId="Equation.3">
                  <p:embed/>
                </p:oleObj>
              </mc:Choice>
              <mc:Fallback>
                <p:oleObj name="Equation" r:id="rId5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5334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12192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362200" y="6858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429000" y="6858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572000" y="6858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914400" y="1447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914400" y="838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914400" y="2590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914400" y="3886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914400" y="3429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914400" y="4724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914400" y="5181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8691" name="Object 19"/>
          <p:cNvGraphicFramePr>
            <a:graphicFrameLocks noChangeAspect="1"/>
          </p:cNvGraphicFramePr>
          <p:nvPr/>
        </p:nvGraphicFramePr>
        <p:xfrm>
          <a:off x="4800600" y="17526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2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5" name="Object 23"/>
          <p:cNvGraphicFramePr>
            <a:graphicFrameLocks noChangeAspect="1"/>
          </p:cNvGraphicFramePr>
          <p:nvPr/>
        </p:nvGraphicFramePr>
        <p:xfrm>
          <a:off x="425450" y="4495800"/>
          <a:ext cx="6731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3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4495800"/>
                        <a:ext cx="6731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273050" y="4953000"/>
          <a:ext cx="7921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4" name="Equation" r:id="rId11" imgW="419040" imgH="203040" progId="Equation.3">
                  <p:embed/>
                </p:oleObj>
              </mc:Choice>
              <mc:Fallback>
                <p:oleObj name="Equation" r:id="rId11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4953000"/>
                        <a:ext cx="7921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7" name="Object 25"/>
          <p:cNvGraphicFramePr>
            <a:graphicFrameLocks noChangeAspect="1"/>
          </p:cNvGraphicFramePr>
          <p:nvPr/>
        </p:nvGraphicFramePr>
        <p:xfrm>
          <a:off x="457200" y="365760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5" name="Equation" r:id="rId13" imgW="241200" imgH="203040" progId="Equation.3">
                  <p:embed/>
                </p:oleObj>
              </mc:Choice>
              <mc:Fallback>
                <p:oleObj name="Equation" r:id="rId13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457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336550" y="3200400"/>
          <a:ext cx="576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6" name="Equation" r:id="rId15" imgW="304560" imgH="203040" progId="Equation.3">
                  <p:embed/>
                </p:oleObj>
              </mc:Choice>
              <mc:Fallback>
                <p:oleObj name="Equation" r:id="rId15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3200400"/>
                        <a:ext cx="5762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533400" y="4267200"/>
            <a:ext cx="685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8706" name="Object 34"/>
          <p:cNvGraphicFramePr>
            <a:graphicFrameLocks noChangeAspect="1"/>
          </p:cNvGraphicFramePr>
          <p:nvPr/>
        </p:nvGraphicFramePr>
        <p:xfrm>
          <a:off x="4876800" y="41148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7" name="Equation" r:id="rId17" imgW="152280" imgH="139680" progId="Equation.3">
                  <p:embed/>
                </p:oleObj>
              </mc:Choice>
              <mc:Fallback>
                <p:oleObj name="Equation" r:id="rId1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148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1219200" y="1219200"/>
            <a:ext cx="2514600" cy="1143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3733800" y="2362200"/>
            <a:ext cx="7620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4495800" y="2362200"/>
            <a:ext cx="838200" cy="533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11" name="Freeform 39"/>
          <p:cNvSpPr>
            <a:spLocks/>
          </p:cNvSpPr>
          <p:nvPr/>
        </p:nvSpPr>
        <p:spPr bwMode="auto">
          <a:xfrm>
            <a:off x="1219200" y="4419600"/>
            <a:ext cx="3810000" cy="1244600"/>
          </a:xfrm>
          <a:custGeom>
            <a:avLst/>
            <a:gdLst>
              <a:gd name="T0" fmla="*/ 0 w 2400"/>
              <a:gd name="T1" fmla="*/ 96 h 784"/>
              <a:gd name="T2" fmla="*/ 1008 w 2400"/>
              <a:gd name="T3" fmla="*/ 96 h 784"/>
              <a:gd name="T4" fmla="*/ 1776 w 2400"/>
              <a:gd name="T5" fmla="*/ 672 h 784"/>
              <a:gd name="T6" fmla="*/ 2400 w 2400"/>
              <a:gd name="T7" fmla="*/ 768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0" h="784">
                <a:moveTo>
                  <a:pt x="0" y="96"/>
                </a:moveTo>
                <a:cubicBezTo>
                  <a:pt x="356" y="48"/>
                  <a:pt x="712" y="0"/>
                  <a:pt x="1008" y="96"/>
                </a:cubicBezTo>
                <a:cubicBezTo>
                  <a:pt x="1304" y="192"/>
                  <a:pt x="1544" y="560"/>
                  <a:pt x="1776" y="672"/>
                </a:cubicBezTo>
                <a:cubicBezTo>
                  <a:pt x="2008" y="784"/>
                  <a:pt x="2204" y="776"/>
                  <a:pt x="2400" y="768"/>
                </a:cubicBezTo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2895600" y="381000"/>
            <a:ext cx="0" cy="5334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3657600" y="457200"/>
            <a:ext cx="0" cy="5334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8715" name="Object 43"/>
          <p:cNvGraphicFramePr>
            <a:graphicFrameLocks noChangeAspect="1"/>
          </p:cNvGraphicFramePr>
          <p:nvPr/>
        </p:nvGraphicFramePr>
        <p:xfrm>
          <a:off x="5867400" y="304800"/>
          <a:ext cx="26622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8" name="Equation" r:id="rId18" imgW="1091880" imgH="457200" progId="Equation.3">
                  <p:embed/>
                </p:oleObj>
              </mc:Choice>
              <mc:Fallback>
                <p:oleObj name="Equation" r:id="rId18" imgW="1091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"/>
                        <a:ext cx="266223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8" name="Object 46"/>
          <p:cNvGraphicFramePr>
            <a:graphicFrameLocks noChangeAspect="1"/>
          </p:cNvGraphicFramePr>
          <p:nvPr/>
        </p:nvGraphicFramePr>
        <p:xfrm>
          <a:off x="2438400" y="1828800"/>
          <a:ext cx="422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9" name="Equation" r:id="rId20" imgW="203040" imgH="241200" progId="Equation.3">
                  <p:embed/>
                </p:oleObj>
              </mc:Choice>
              <mc:Fallback>
                <p:oleObj name="Equation" r:id="rId20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422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1" name="Object 49"/>
          <p:cNvGraphicFramePr>
            <a:graphicFrameLocks noChangeAspect="1"/>
          </p:cNvGraphicFramePr>
          <p:nvPr/>
        </p:nvGraphicFramePr>
        <p:xfrm>
          <a:off x="3733800" y="4724400"/>
          <a:ext cx="44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0" name="Equation" r:id="rId22" imgW="215640" imgH="241200" progId="Equation.3">
                  <p:embed/>
                </p:oleObj>
              </mc:Choice>
              <mc:Fallback>
                <p:oleObj name="Equation" r:id="rId22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449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23" name="Group 51"/>
          <p:cNvGrpSpPr>
            <a:grpSpLocks/>
          </p:cNvGrpSpPr>
          <p:nvPr/>
        </p:nvGrpSpPr>
        <p:grpSpPr bwMode="auto">
          <a:xfrm>
            <a:off x="5334000" y="1676400"/>
            <a:ext cx="3810000" cy="1263650"/>
            <a:chOff x="3360" y="1152"/>
            <a:chExt cx="2400" cy="796"/>
          </a:xfrm>
        </p:grpSpPr>
        <p:sp>
          <p:nvSpPr>
            <p:cNvPr id="28717" name="Text Box 45"/>
            <p:cNvSpPr txBox="1">
              <a:spLocks noChangeArrowheads="1"/>
            </p:cNvSpPr>
            <p:nvPr/>
          </p:nvSpPr>
          <p:spPr bwMode="auto">
            <a:xfrm>
              <a:off x="3360" y="1152"/>
              <a:ext cx="2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/>
                <a:t>Gain crossover frequency:    </a:t>
              </a:r>
            </a:p>
          </p:txBody>
        </p:sp>
        <p:graphicFrame>
          <p:nvGraphicFramePr>
            <p:cNvPr id="28719" name="Object 47"/>
            <p:cNvGraphicFramePr>
              <a:graphicFrameLocks noChangeAspect="1"/>
            </p:cNvGraphicFramePr>
            <p:nvPr/>
          </p:nvGraphicFramePr>
          <p:xfrm>
            <a:off x="5494" y="1152"/>
            <a:ext cx="266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71" name="Equation" r:id="rId24" imgW="203040" imgH="241200" progId="Equation.3">
                    <p:embed/>
                  </p:oleObj>
                </mc:Choice>
                <mc:Fallback>
                  <p:oleObj name="Equation" r:id="rId24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4" y="1152"/>
                          <a:ext cx="266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20" name="Text Box 48"/>
            <p:cNvSpPr txBox="1">
              <a:spLocks noChangeArrowheads="1"/>
            </p:cNvSpPr>
            <p:nvPr/>
          </p:nvSpPr>
          <p:spPr bwMode="auto">
            <a:xfrm>
              <a:off x="3363" y="1632"/>
              <a:ext cx="23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/>
                <a:t>phase crossover frequency:    </a:t>
              </a:r>
            </a:p>
          </p:txBody>
        </p:sp>
        <p:graphicFrame>
          <p:nvGraphicFramePr>
            <p:cNvPr id="28722" name="Object 50"/>
            <p:cNvGraphicFramePr>
              <a:graphicFrameLocks noChangeAspect="1"/>
            </p:cNvGraphicFramePr>
            <p:nvPr/>
          </p:nvGraphicFramePr>
          <p:xfrm>
            <a:off x="5477" y="1632"/>
            <a:ext cx="283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72" name="Equation" r:id="rId25" imgW="215640" imgH="241200" progId="Equation.3">
                    <p:embed/>
                  </p:oleObj>
                </mc:Choice>
                <mc:Fallback>
                  <p:oleObj name="Equation" r:id="rId25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7" y="1632"/>
                          <a:ext cx="283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725" name="Line 53"/>
          <p:cNvSpPr>
            <a:spLocks noChangeShapeType="1"/>
          </p:cNvSpPr>
          <p:nvPr/>
        </p:nvSpPr>
        <p:spPr bwMode="auto">
          <a:xfrm flipH="1">
            <a:off x="3581400" y="4191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>
            <a:off x="3581400" y="4191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 flipH="1">
            <a:off x="2819400" y="1905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28" name="Line 56"/>
          <p:cNvSpPr>
            <a:spLocks noChangeShapeType="1"/>
          </p:cNvSpPr>
          <p:nvPr/>
        </p:nvSpPr>
        <p:spPr bwMode="auto">
          <a:xfrm>
            <a:off x="2819400" y="1905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 flipH="1">
            <a:off x="3581400" y="5105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>
            <a:off x="3581400" y="5105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31" name="Line 59"/>
          <p:cNvSpPr>
            <a:spLocks noChangeShapeType="1"/>
          </p:cNvSpPr>
          <p:nvPr/>
        </p:nvSpPr>
        <p:spPr bwMode="auto">
          <a:xfrm flipV="1">
            <a:off x="2895600" y="46482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32" name="Line 60"/>
          <p:cNvSpPr>
            <a:spLocks noChangeShapeType="1"/>
          </p:cNvSpPr>
          <p:nvPr/>
        </p:nvSpPr>
        <p:spPr bwMode="auto">
          <a:xfrm>
            <a:off x="3657600" y="1981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1752600" y="4724400"/>
            <a:ext cx="11017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P.M.&gt;0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3733800" y="2514600"/>
            <a:ext cx="11525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G.M.&gt;0</a:t>
            </a:r>
          </a:p>
        </p:txBody>
      </p:sp>
      <p:sp>
        <p:nvSpPr>
          <p:cNvPr id="28738" name="Freeform 66"/>
          <p:cNvSpPr>
            <a:spLocks/>
          </p:cNvSpPr>
          <p:nvPr/>
        </p:nvSpPr>
        <p:spPr bwMode="auto">
          <a:xfrm>
            <a:off x="3733800" y="2133600"/>
            <a:ext cx="609600" cy="381000"/>
          </a:xfrm>
          <a:custGeom>
            <a:avLst/>
            <a:gdLst>
              <a:gd name="T0" fmla="*/ 0 w 384"/>
              <a:gd name="T1" fmla="*/ 0 h 240"/>
              <a:gd name="T2" fmla="*/ 336 w 384"/>
              <a:gd name="T3" fmla="*/ 48 h 240"/>
              <a:gd name="T4" fmla="*/ 240 w 384"/>
              <a:gd name="T5" fmla="*/ 192 h 240"/>
              <a:gd name="T6" fmla="*/ 240 w 384"/>
              <a:gd name="T7" fmla="*/ 48 h 240"/>
              <a:gd name="T8" fmla="*/ 384 w 384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240">
                <a:moveTo>
                  <a:pt x="0" y="0"/>
                </a:moveTo>
                <a:cubicBezTo>
                  <a:pt x="148" y="8"/>
                  <a:pt x="296" y="16"/>
                  <a:pt x="336" y="48"/>
                </a:cubicBezTo>
                <a:cubicBezTo>
                  <a:pt x="376" y="80"/>
                  <a:pt x="256" y="192"/>
                  <a:pt x="240" y="192"/>
                </a:cubicBezTo>
                <a:cubicBezTo>
                  <a:pt x="224" y="192"/>
                  <a:pt x="216" y="40"/>
                  <a:pt x="240" y="48"/>
                </a:cubicBezTo>
                <a:cubicBezTo>
                  <a:pt x="264" y="56"/>
                  <a:pt x="360" y="208"/>
                  <a:pt x="38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1600200" y="1981200"/>
            <a:ext cx="0" cy="3200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1371600" y="3429000"/>
            <a:ext cx="18669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Stable system</a:t>
            </a:r>
          </a:p>
        </p:txBody>
      </p:sp>
    </p:spTree>
    <p:extLst>
      <p:ext uri="{BB962C8B-B14F-4D97-AF65-F5344CB8AC3E}">
        <p14:creationId xmlns:p14="http://schemas.microsoft.com/office/powerpoint/2010/main" val="37707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1219200" y="6096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838200" y="1981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762000" y="4267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52400" y="685800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0" name="Equation" r:id="rId3" imgW="609480" imgH="253800" progId="Equation.3">
                  <p:embed/>
                </p:oleObj>
              </mc:Choice>
              <mc:Fallback>
                <p:oleObj name="Equation" r:id="rId3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"/>
                        <a:ext cx="990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81000" y="2971800"/>
          <a:ext cx="533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1" name="Equation" r:id="rId5" imgW="406080" imgH="177480" progId="Equation.3">
                  <p:embed/>
                </p:oleObj>
              </mc:Choice>
              <mc:Fallback>
                <p:oleObj name="Equation" r:id="rId5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5334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12192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362200" y="6858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429000" y="6858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0" y="6858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914400" y="1447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914400" y="838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914400" y="2590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914400" y="3886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914400" y="3429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914400" y="4724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914400" y="5181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5486400" y="16764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2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425450" y="4495800"/>
          <a:ext cx="6731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3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4495800"/>
                        <a:ext cx="6731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273050" y="4953000"/>
          <a:ext cx="7921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4" name="Equation" r:id="rId11" imgW="419040" imgH="203040" progId="Equation.3">
                  <p:embed/>
                </p:oleObj>
              </mc:Choice>
              <mc:Fallback>
                <p:oleObj name="Equation" r:id="rId11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4953000"/>
                        <a:ext cx="7921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7" name="Object 21"/>
          <p:cNvGraphicFramePr>
            <a:graphicFrameLocks noChangeAspect="1"/>
          </p:cNvGraphicFramePr>
          <p:nvPr/>
        </p:nvGraphicFramePr>
        <p:xfrm>
          <a:off x="457200" y="3657600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5" name="Equation" r:id="rId13" imgW="241200" imgH="203040" progId="Equation.3">
                  <p:embed/>
                </p:oleObj>
              </mc:Choice>
              <mc:Fallback>
                <p:oleObj name="Equation" r:id="rId13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457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336550" y="3200400"/>
          <a:ext cx="576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6" name="Equation" r:id="rId15" imgW="304560" imgH="203040" progId="Equation.3">
                  <p:embed/>
                </p:oleObj>
              </mc:Choice>
              <mc:Fallback>
                <p:oleObj name="Equation" r:id="rId15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3200400"/>
                        <a:ext cx="5762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33400" y="4267200"/>
            <a:ext cx="685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9720" name="Object 24"/>
          <p:cNvGraphicFramePr>
            <a:graphicFrameLocks noChangeAspect="1"/>
          </p:cNvGraphicFramePr>
          <p:nvPr/>
        </p:nvGraphicFramePr>
        <p:xfrm>
          <a:off x="5486400" y="411480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7" name="Equation" r:id="rId17" imgW="152280" imgH="139680" progId="Equation.3">
                  <p:embed/>
                </p:oleObj>
              </mc:Choice>
              <mc:Fallback>
                <p:oleObj name="Equation" r:id="rId1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1480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4" name="Freeform 28"/>
          <p:cNvSpPr>
            <a:spLocks/>
          </p:cNvSpPr>
          <p:nvPr/>
        </p:nvSpPr>
        <p:spPr bwMode="auto">
          <a:xfrm>
            <a:off x="1219200" y="4419600"/>
            <a:ext cx="3810000" cy="1244600"/>
          </a:xfrm>
          <a:custGeom>
            <a:avLst/>
            <a:gdLst>
              <a:gd name="T0" fmla="*/ 0 w 2400"/>
              <a:gd name="T1" fmla="*/ 96 h 784"/>
              <a:gd name="T2" fmla="*/ 1008 w 2400"/>
              <a:gd name="T3" fmla="*/ 96 h 784"/>
              <a:gd name="T4" fmla="*/ 1776 w 2400"/>
              <a:gd name="T5" fmla="*/ 672 h 784"/>
              <a:gd name="T6" fmla="*/ 2400 w 2400"/>
              <a:gd name="T7" fmla="*/ 768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0" h="784">
                <a:moveTo>
                  <a:pt x="0" y="96"/>
                </a:moveTo>
                <a:cubicBezTo>
                  <a:pt x="356" y="48"/>
                  <a:pt x="712" y="0"/>
                  <a:pt x="1008" y="96"/>
                </a:cubicBezTo>
                <a:cubicBezTo>
                  <a:pt x="1304" y="192"/>
                  <a:pt x="1544" y="560"/>
                  <a:pt x="1776" y="672"/>
                </a:cubicBezTo>
                <a:cubicBezTo>
                  <a:pt x="2008" y="784"/>
                  <a:pt x="2204" y="776"/>
                  <a:pt x="2400" y="768"/>
                </a:cubicBezTo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4800600" y="457200"/>
            <a:ext cx="0" cy="5334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3657600" y="457200"/>
            <a:ext cx="0" cy="5334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aphicFrame>
        <p:nvGraphicFramePr>
          <p:cNvPr id="29727" name="Object 31"/>
          <p:cNvGraphicFramePr>
            <a:graphicFrameLocks noChangeAspect="1"/>
          </p:cNvGraphicFramePr>
          <p:nvPr/>
        </p:nvGraphicFramePr>
        <p:xfrm>
          <a:off x="4800600" y="1447800"/>
          <a:ext cx="422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8" name="Equation" r:id="rId18" imgW="203040" imgH="241200" progId="Equation.3">
                  <p:embed/>
                </p:oleObj>
              </mc:Choice>
              <mc:Fallback>
                <p:oleObj name="Equation" r:id="rId18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422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3733800" y="4724400"/>
          <a:ext cx="44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9" name="Equation" r:id="rId20" imgW="215640" imgH="241200" progId="Equation.3">
                  <p:embed/>
                </p:oleObj>
              </mc:Choice>
              <mc:Fallback>
                <p:oleObj name="Equation" r:id="rId20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4492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9" name="Line 33"/>
          <p:cNvSpPr>
            <a:spLocks noChangeShapeType="1"/>
          </p:cNvSpPr>
          <p:nvPr/>
        </p:nvSpPr>
        <p:spPr bwMode="auto">
          <a:xfrm flipH="1">
            <a:off x="3581400" y="4191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3581400" y="4191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H="1">
            <a:off x="4724400" y="1905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4724400" y="1905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 flipH="1">
            <a:off x="3581400" y="5105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3581400" y="5105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V="1">
            <a:off x="3657600" y="16002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4800600" y="5181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4876800" y="5181600"/>
            <a:ext cx="11017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P.M.&lt;0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3733800" y="914400"/>
            <a:ext cx="11525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G.M.&lt;0</a:t>
            </a:r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6172200" y="1981200"/>
            <a:ext cx="0" cy="3200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172200" y="3352800"/>
            <a:ext cx="18669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Stable system</a:t>
            </a:r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1219200" y="1295400"/>
            <a:ext cx="16764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2895600" y="1600200"/>
            <a:ext cx="1295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4191000" y="1600200"/>
            <a:ext cx="1219200" cy="762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 flipH="1">
            <a:off x="3733800" y="1371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5486400" y="1981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4876800" y="5181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 flipV="1">
            <a:off x="6477000" y="1066800"/>
            <a:ext cx="0" cy="914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49" name="Line 53"/>
          <p:cNvSpPr>
            <a:spLocks noChangeShapeType="1"/>
          </p:cNvSpPr>
          <p:nvPr/>
        </p:nvSpPr>
        <p:spPr bwMode="auto">
          <a:xfrm>
            <a:off x="6477000" y="5181600"/>
            <a:ext cx="0" cy="609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6629400" y="1219200"/>
            <a:ext cx="2189163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Unstable system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6954838" y="5334000"/>
            <a:ext cx="21891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Unstable system</a:t>
            </a:r>
          </a:p>
        </p:txBody>
      </p:sp>
    </p:spTree>
    <p:extLst>
      <p:ext uri="{BB962C8B-B14F-4D97-AF65-F5344CB8AC3E}">
        <p14:creationId xmlns:p14="http://schemas.microsoft.com/office/powerpoint/2010/main" val="32744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85800" y="0"/>
          <a:ext cx="7391400" cy="634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Photo Editor 影像" r:id="rId3" imgW="11428571" imgH="8573697" progId="MSPhotoEd.3">
                  <p:embed/>
                </p:oleObj>
              </mc:Choice>
              <mc:Fallback>
                <p:oleObj name="Photo Editor 影像" r:id="rId3" imgW="11428571" imgH="85736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7391400" cy="634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219200" y="1371600"/>
            <a:ext cx="67818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371600" y="4419600"/>
            <a:ext cx="67818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2743200" y="457200"/>
            <a:ext cx="0" cy="45720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4572000" y="304800"/>
            <a:ext cx="0" cy="45720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5562600" y="457200"/>
            <a:ext cx="0" cy="45720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08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WordArt 5"/>
          <p:cNvSpPr>
            <a:spLocks noChangeArrowheads="1" noChangeShapeType="1" noTextEdit="1"/>
          </p:cNvSpPr>
          <p:nvPr/>
        </p:nvSpPr>
        <p:spPr bwMode="auto">
          <a:xfrm>
            <a:off x="1508760" y="2826808"/>
            <a:ext cx="6172200" cy="1114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 dirty="0" smtClean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BODE PLOT</a:t>
            </a:r>
            <a:endParaRPr lang="ar-EG" sz="7200" kern="10" dirty="0"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37233" name="Picture 17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486400"/>
            <a:ext cx="4443412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4" name="Picture 18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400"/>
            <a:ext cx="52197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6" name="Picture 20" descr="raull5">
            <a:hlinkClick r:id="rId3" action="ppaction://hlinkfile"/>
          </p:cNvPr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98" y="511168"/>
            <a:ext cx="1741487" cy="1244600"/>
          </a:xfrm>
          <a:prstGeom prst="rect">
            <a:avLst/>
          </a:prstGeom>
        </p:spPr>
      </p:pic>
      <p:pic>
        <p:nvPicPr>
          <p:cNvPr id="11" name="Picture 20" descr="raull5">
            <a:hlinkClick r:id="rId3" action="ppaction://hlinkfile"/>
          </p:cNvPr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1829" y="511169"/>
            <a:ext cx="1741487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01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2819400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altLang="ar-EG" sz="2400" dirty="0" smtClean="0"/>
              <a:t>Straight-line approximations of the Bode plot may be drawn quickly from knowing the poles and zeroes</a:t>
            </a:r>
          </a:p>
          <a:p>
            <a:pPr lvl="1" algn="l" rtl="0"/>
            <a:r>
              <a:rPr lang="en-US" altLang="ar-EG" sz="2000" dirty="0" smtClean="0"/>
              <a:t>response approaches a minimum near the zeroes</a:t>
            </a:r>
          </a:p>
          <a:p>
            <a:pPr lvl="1" algn="l" rtl="0"/>
            <a:r>
              <a:rPr lang="en-US" altLang="ar-EG" sz="2000" dirty="0" smtClean="0"/>
              <a:t>response approaches a maximum near the poles</a:t>
            </a:r>
          </a:p>
          <a:p>
            <a:pPr algn="l" rtl="0"/>
            <a:r>
              <a:rPr lang="en-US" altLang="ar-EG" sz="2400" dirty="0" smtClean="0"/>
              <a:t>The overall effect of constant, zero and pole terms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3505200"/>
          <a:ext cx="65532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3934440" imgH="1375200" progId="Word.Document.8">
                  <p:embed/>
                </p:oleObj>
              </mc:Choice>
              <mc:Fallback>
                <p:oleObj name="Document" r:id="rId4" imgW="3934440" imgH="1375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65532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Ribbon 4"/>
          <p:cNvSpPr/>
          <p:nvPr/>
        </p:nvSpPr>
        <p:spPr>
          <a:xfrm>
            <a:off x="220980" y="25384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Plot Summary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2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altLang="ar-EG" sz="2400" dirty="0" smtClean="0"/>
              <a:t>Express the transfer function in standard form</a:t>
            </a:r>
          </a:p>
          <a:p>
            <a:pPr algn="l" rtl="0"/>
            <a:endParaRPr lang="en-US" altLang="ar-EG" sz="2400" dirty="0" smtClean="0"/>
          </a:p>
          <a:p>
            <a:pPr algn="l" rtl="0"/>
            <a:endParaRPr lang="en-US" altLang="ar-EG" sz="2400" dirty="0" smtClean="0"/>
          </a:p>
          <a:p>
            <a:pPr algn="l" rtl="0"/>
            <a:endParaRPr lang="en-US" altLang="ar-EG" sz="2400" dirty="0" smtClean="0"/>
          </a:p>
          <a:p>
            <a:pPr algn="l" rtl="0"/>
            <a:r>
              <a:rPr lang="en-US" altLang="ar-EG" sz="2400" dirty="0" smtClean="0"/>
              <a:t>There are four different factors:</a:t>
            </a:r>
          </a:p>
          <a:p>
            <a:pPr lvl="1" algn="l" rtl="0"/>
            <a:r>
              <a:rPr lang="en-US" altLang="ar-EG" sz="2000" dirty="0" smtClean="0"/>
              <a:t>Constant gain term, </a:t>
            </a:r>
            <a:r>
              <a:rPr lang="en-US" altLang="ar-EG" sz="2000" i="1" dirty="0" smtClean="0"/>
              <a:t>K</a:t>
            </a:r>
          </a:p>
          <a:p>
            <a:pPr lvl="1" algn="l" rtl="0"/>
            <a:r>
              <a:rPr lang="en-US" altLang="ar-EG" sz="2000" dirty="0" smtClean="0"/>
              <a:t>Poles or zeroes at the origin, (j</a:t>
            </a:r>
            <a:r>
              <a:rPr lang="en-US" altLang="ar-EG" sz="2000" dirty="0" smtClean="0">
                <a:sym typeface="Symbol" pitchFamily="18" charset="2"/>
              </a:rPr>
              <a:t>)</a:t>
            </a:r>
            <a:r>
              <a:rPr lang="en-US" altLang="ar-EG" sz="2000" baseline="30000" dirty="0" smtClean="0">
                <a:sym typeface="Symbol" pitchFamily="18" charset="2"/>
              </a:rPr>
              <a:t>±N</a:t>
            </a:r>
          </a:p>
          <a:p>
            <a:pPr lvl="1" algn="l" rtl="0"/>
            <a:r>
              <a:rPr lang="en-US" altLang="ar-EG" sz="2000" dirty="0" smtClean="0"/>
              <a:t>Poles or zeroes of the form (1+ j</a:t>
            </a:r>
            <a:r>
              <a:rPr lang="en-US" altLang="ar-EG" sz="2000" dirty="0" smtClean="0">
                <a:sym typeface="Symbol" pitchFamily="18" charset="2"/>
              </a:rPr>
              <a:t>)</a:t>
            </a:r>
          </a:p>
          <a:p>
            <a:pPr lvl="1" algn="l" rtl="0"/>
            <a:r>
              <a:rPr lang="en-US" altLang="ar-EG" sz="2000" dirty="0" smtClean="0">
                <a:sym typeface="Symbol" pitchFamily="18" charset="2"/>
              </a:rPr>
              <a:t>Quadratic poles or zeroes of the form 1+2(</a:t>
            </a:r>
            <a:r>
              <a:rPr lang="en-US" altLang="ar-EG" sz="2000" dirty="0" smtClean="0"/>
              <a:t>j</a:t>
            </a:r>
            <a:r>
              <a:rPr lang="en-US" altLang="ar-EG" sz="2000" dirty="0" smtClean="0">
                <a:sym typeface="Symbol" pitchFamily="18" charset="2"/>
              </a:rPr>
              <a:t>)+(</a:t>
            </a:r>
            <a:r>
              <a:rPr lang="en-US" altLang="ar-EG" sz="2000" dirty="0" smtClean="0"/>
              <a:t>j</a:t>
            </a:r>
            <a:r>
              <a:rPr lang="en-US" altLang="ar-EG" sz="2000" dirty="0" smtClean="0">
                <a:sym typeface="Symbol" pitchFamily="18" charset="2"/>
              </a:rPr>
              <a:t>)</a:t>
            </a:r>
            <a:r>
              <a:rPr lang="en-US" altLang="ar-EG" sz="2000" baseline="30000" dirty="0" smtClean="0">
                <a:sym typeface="Symbol" pitchFamily="18" charset="2"/>
              </a:rPr>
              <a:t>2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2795588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ar-EG" altLang="ar-EG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82638" y="2362200"/>
          <a:ext cx="75025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3466800" imgH="469800" progId="Equation.3">
                  <p:embed/>
                </p:oleObj>
              </mc:Choice>
              <mc:Fallback>
                <p:oleObj name="Equation" r:id="rId4" imgW="346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362200"/>
                        <a:ext cx="7502525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Ribbon 6"/>
          <p:cNvSpPr/>
          <p:nvPr/>
        </p:nvSpPr>
        <p:spPr>
          <a:xfrm>
            <a:off x="220980" y="25384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Plot Summary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0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altLang="ar-EG" sz="2400" dirty="0" smtClean="0"/>
              <a:t>We can combine the constant gain term (</a:t>
            </a:r>
            <a:r>
              <a:rPr lang="en-US" altLang="ar-EG" sz="2400" i="1" dirty="0" smtClean="0"/>
              <a:t>K</a:t>
            </a:r>
            <a:r>
              <a:rPr lang="en-US" altLang="ar-EG" sz="2400" dirty="0" smtClean="0"/>
              <a:t>) and the </a:t>
            </a:r>
            <a:r>
              <a:rPr lang="en-US" altLang="ar-EG" sz="2400" i="1" dirty="0" smtClean="0"/>
              <a:t>N</a:t>
            </a:r>
            <a:r>
              <a:rPr lang="en-US" altLang="ar-EG" sz="2400" dirty="0" smtClean="0"/>
              <a:t> pole(s) or zero(s) at the origin such that the magnitude crosses 0 dB at</a:t>
            </a:r>
          </a:p>
          <a:p>
            <a:pPr algn="l" rtl="0"/>
            <a:endParaRPr lang="en-US" altLang="ar-EG" sz="2400" dirty="0" smtClean="0"/>
          </a:p>
          <a:p>
            <a:pPr algn="l" rtl="0"/>
            <a:endParaRPr lang="en-US" altLang="ar-EG" sz="2400" dirty="0" smtClean="0"/>
          </a:p>
          <a:p>
            <a:pPr algn="l" rtl="0"/>
            <a:endParaRPr lang="en-US" altLang="ar-EG" sz="2400" dirty="0" smtClean="0"/>
          </a:p>
          <a:p>
            <a:pPr algn="l" rtl="0"/>
            <a:endParaRPr lang="en-US" altLang="ar-EG" sz="2400" dirty="0" smtClean="0"/>
          </a:p>
          <a:p>
            <a:pPr algn="l" rtl="0"/>
            <a:r>
              <a:rPr lang="en-US" altLang="ar-EG" sz="2400" dirty="0" smtClean="0"/>
              <a:t>Define the </a:t>
            </a:r>
            <a:r>
              <a:rPr lang="en-US" altLang="ar-EG" sz="2400" i="1" dirty="0" smtClean="0"/>
              <a:t>break frequency</a:t>
            </a:r>
            <a:r>
              <a:rPr lang="en-US" altLang="ar-EG" sz="2400" dirty="0" smtClean="0"/>
              <a:t> to be at ω=1/</a:t>
            </a:r>
            <a:r>
              <a:rPr lang="en-US" altLang="ar-EG" sz="2400" dirty="0" smtClean="0">
                <a:sym typeface="Symbol" pitchFamily="18" charset="2"/>
              </a:rPr>
              <a:t></a:t>
            </a:r>
            <a:r>
              <a:rPr lang="en-US" altLang="ar-EG" sz="2400" dirty="0" smtClean="0"/>
              <a:t> with magnitude at ±3 dB and phase at ±45°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471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ar-EG" altLang="ar-EG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67000" y="2590800"/>
          <a:ext cx="44561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4" imgW="2197100" imgH="711200" progId="Equation.3">
                  <p:embed/>
                </p:oleObj>
              </mc:Choice>
              <mc:Fallback>
                <p:oleObj r:id="rId4" imgW="2197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445611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Ribbon 6"/>
          <p:cNvSpPr/>
          <p:nvPr/>
        </p:nvSpPr>
        <p:spPr>
          <a:xfrm>
            <a:off x="220980" y="25384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Plot Summary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4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9075" y="1444625"/>
          <a:ext cx="851376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4" imgW="5142056" imgH="2626334" progId="Word.Document.8">
                  <p:embed/>
                </p:oleObj>
              </mc:Choice>
              <mc:Fallback>
                <p:oleObj name="Document" r:id="rId4" imgW="5142056" imgH="26263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1444625"/>
                        <a:ext cx="8513763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743200" y="57912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EG" sz="1800"/>
              <a:t>where N is the number of roots of value τ</a:t>
            </a:r>
          </a:p>
        </p:txBody>
      </p:sp>
      <p:sp>
        <p:nvSpPr>
          <p:cNvPr id="6" name="Down Ribbon 5"/>
          <p:cNvSpPr/>
          <p:nvPr/>
        </p:nvSpPr>
        <p:spPr>
          <a:xfrm>
            <a:off x="220980" y="25384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Plot Summary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9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sz="3200" smtClean="0"/>
              <a:t>Single Pole &amp; Zero Bode Plots</a:t>
            </a:r>
          </a:p>
        </p:txBody>
      </p:sp>
      <p:sp>
        <p:nvSpPr>
          <p:cNvPr id="10244" name="Line 10"/>
          <p:cNvSpPr>
            <a:spLocks noChangeShapeType="1"/>
          </p:cNvSpPr>
          <p:nvPr/>
        </p:nvSpPr>
        <p:spPr bwMode="auto">
          <a:xfrm flipV="1">
            <a:off x="1295400" y="16922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45" name="Line 11"/>
          <p:cNvSpPr>
            <a:spLocks noChangeShapeType="1"/>
          </p:cNvSpPr>
          <p:nvPr/>
        </p:nvSpPr>
        <p:spPr bwMode="auto">
          <a:xfrm flipV="1">
            <a:off x="1295400" y="3063875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3886200" y="291147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ar-EG" sz="1800">
                <a:latin typeface="Arial" pitchFamily="34" charset="0"/>
                <a:cs typeface="Arial" pitchFamily="34" charset="0"/>
              </a:rPr>
              <a:t>ω</a:t>
            </a: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 flipV="1">
            <a:off x="2438400" y="2073275"/>
            <a:ext cx="9144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>
            <a:off x="1295400" y="2073275"/>
            <a:ext cx="114300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1752600" y="5273675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>
                <a:latin typeface="Arial" pitchFamily="34" charset="0"/>
              </a:rPr>
              <a:t>Pole at </a:t>
            </a:r>
            <a:r>
              <a:rPr lang="el-GR" altLang="ar-EG">
                <a:latin typeface="Arial" pitchFamily="34" charset="0"/>
                <a:cs typeface="Arial" pitchFamily="34" charset="0"/>
              </a:rPr>
              <a:t>ω</a:t>
            </a:r>
            <a:r>
              <a:rPr lang="en-US" altLang="ar-EG" baseline="-25000">
                <a:latin typeface="Arial" pitchFamily="34" charset="0"/>
                <a:cs typeface="Arial" pitchFamily="34" charset="0"/>
              </a:rPr>
              <a:t>p</a:t>
            </a:r>
            <a:r>
              <a:rPr lang="en-US" altLang="ar-EG">
                <a:latin typeface="Arial" pitchFamily="34" charset="0"/>
                <a:cs typeface="Arial" pitchFamily="34" charset="0"/>
              </a:rPr>
              <a:t>=1/</a:t>
            </a:r>
            <a:r>
              <a:rPr lang="el-GR" altLang="ar-EG">
                <a:latin typeface="Arial" pitchFamily="34" charset="0"/>
                <a:cs typeface="Arial" pitchFamily="34" charset="0"/>
                <a:sym typeface="Symbol" pitchFamily="18" charset="2"/>
              </a:rPr>
              <a:t></a:t>
            </a:r>
          </a:p>
        </p:txBody>
      </p:sp>
      <p:sp>
        <p:nvSpPr>
          <p:cNvPr id="10250" name="Line 16"/>
          <p:cNvSpPr>
            <a:spLocks noChangeShapeType="1"/>
          </p:cNvSpPr>
          <p:nvPr/>
        </p:nvSpPr>
        <p:spPr bwMode="auto">
          <a:xfrm flipV="1">
            <a:off x="1295400" y="3444875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1" name="Line 17"/>
          <p:cNvSpPr>
            <a:spLocks noChangeShapeType="1"/>
          </p:cNvSpPr>
          <p:nvPr/>
        </p:nvSpPr>
        <p:spPr bwMode="auto">
          <a:xfrm flipV="1">
            <a:off x="1295400" y="5045075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2" name="Line 19"/>
          <p:cNvSpPr>
            <a:spLocks noChangeShapeType="1"/>
          </p:cNvSpPr>
          <p:nvPr/>
        </p:nvSpPr>
        <p:spPr bwMode="auto">
          <a:xfrm flipH="1" flipV="1">
            <a:off x="1828800" y="3902075"/>
            <a:ext cx="12192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3" name="Line 20"/>
          <p:cNvSpPr>
            <a:spLocks noChangeShapeType="1"/>
          </p:cNvSpPr>
          <p:nvPr/>
        </p:nvSpPr>
        <p:spPr bwMode="auto">
          <a:xfrm>
            <a:off x="3048000" y="4892675"/>
            <a:ext cx="53340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4" name="Line 22"/>
          <p:cNvSpPr>
            <a:spLocks noChangeShapeType="1"/>
          </p:cNvSpPr>
          <p:nvPr/>
        </p:nvSpPr>
        <p:spPr bwMode="auto">
          <a:xfrm>
            <a:off x="1295400" y="3902075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5" name="Text Box 30"/>
          <p:cNvSpPr txBox="1">
            <a:spLocks noChangeArrowheads="1"/>
          </p:cNvSpPr>
          <p:nvPr/>
        </p:nvSpPr>
        <p:spPr bwMode="auto">
          <a:xfrm>
            <a:off x="533400" y="13874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Gain</a:t>
            </a:r>
          </a:p>
        </p:txBody>
      </p:sp>
      <p:sp>
        <p:nvSpPr>
          <p:cNvPr id="10256" name="Text Box 31"/>
          <p:cNvSpPr txBox="1">
            <a:spLocks noChangeArrowheads="1"/>
          </p:cNvSpPr>
          <p:nvPr/>
        </p:nvSpPr>
        <p:spPr bwMode="auto">
          <a:xfrm>
            <a:off x="457200" y="3216275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Phase</a:t>
            </a:r>
          </a:p>
        </p:txBody>
      </p:sp>
      <p:sp>
        <p:nvSpPr>
          <p:cNvPr id="10257" name="Text Box 34"/>
          <p:cNvSpPr txBox="1">
            <a:spLocks noChangeArrowheads="1"/>
          </p:cNvSpPr>
          <p:nvPr/>
        </p:nvSpPr>
        <p:spPr bwMode="auto">
          <a:xfrm>
            <a:off x="3886200" y="489267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ar-EG" sz="1800">
                <a:latin typeface="Arial" pitchFamily="34" charset="0"/>
                <a:cs typeface="Arial" pitchFamily="34" charset="0"/>
              </a:rPr>
              <a:t>ω</a:t>
            </a:r>
          </a:p>
        </p:txBody>
      </p:sp>
      <p:sp>
        <p:nvSpPr>
          <p:cNvPr id="10258" name="Line 37"/>
          <p:cNvSpPr>
            <a:spLocks noChangeShapeType="1"/>
          </p:cNvSpPr>
          <p:nvPr/>
        </p:nvSpPr>
        <p:spPr bwMode="auto">
          <a:xfrm>
            <a:off x="3048000" y="25304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>
            <a:off x="2438400" y="1692275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1828800" y="192087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>
            <a:off x="2438400" y="34448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62" name="Line 41"/>
          <p:cNvSpPr>
            <a:spLocks noChangeShapeType="1"/>
          </p:cNvSpPr>
          <p:nvPr/>
        </p:nvSpPr>
        <p:spPr bwMode="auto">
          <a:xfrm>
            <a:off x="1295400" y="43926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63" name="Text Box 42"/>
          <p:cNvSpPr txBox="1">
            <a:spLocks noChangeArrowheads="1"/>
          </p:cNvSpPr>
          <p:nvPr/>
        </p:nvSpPr>
        <p:spPr bwMode="auto">
          <a:xfrm>
            <a:off x="838200" y="36877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0°</a:t>
            </a:r>
          </a:p>
        </p:txBody>
      </p:sp>
      <p:sp>
        <p:nvSpPr>
          <p:cNvPr id="10264" name="Text Box 43"/>
          <p:cNvSpPr txBox="1">
            <a:spLocks noChangeArrowheads="1"/>
          </p:cNvSpPr>
          <p:nvPr/>
        </p:nvSpPr>
        <p:spPr bwMode="auto">
          <a:xfrm>
            <a:off x="533400" y="420687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  <a:cs typeface="Arial" pitchFamily="34" charset="0"/>
              </a:rPr>
              <a:t>–45</a:t>
            </a:r>
            <a:r>
              <a:rPr lang="en-US" altLang="ar-EG" sz="1800">
                <a:latin typeface="Arial" pitchFamily="34" charset="0"/>
              </a:rPr>
              <a:t>°</a:t>
            </a:r>
          </a:p>
        </p:txBody>
      </p:sp>
      <p:sp>
        <p:nvSpPr>
          <p:cNvPr id="10265" name="Text Box 44"/>
          <p:cNvSpPr txBox="1">
            <a:spLocks noChangeArrowheads="1"/>
          </p:cNvSpPr>
          <p:nvPr/>
        </p:nvSpPr>
        <p:spPr bwMode="auto">
          <a:xfrm>
            <a:off x="533400" y="466407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  <a:cs typeface="Arial" pitchFamily="34" charset="0"/>
              </a:rPr>
              <a:t>–90</a:t>
            </a:r>
            <a:r>
              <a:rPr lang="en-US" altLang="ar-EG" sz="1800">
                <a:latin typeface="Arial" pitchFamily="34" charset="0"/>
              </a:rPr>
              <a:t>°</a:t>
            </a:r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>
            <a:off x="1295400" y="489267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67" name="Text Box 46"/>
          <p:cNvSpPr txBox="1">
            <a:spLocks noChangeArrowheads="1"/>
          </p:cNvSpPr>
          <p:nvPr/>
        </p:nvSpPr>
        <p:spPr bwMode="auto">
          <a:xfrm>
            <a:off x="2819400" y="3216275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One Decade</a:t>
            </a:r>
          </a:p>
        </p:txBody>
      </p:sp>
      <p:sp>
        <p:nvSpPr>
          <p:cNvPr id="10268" name="Text Box 47"/>
          <p:cNvSpPr txBox="1">
            <a:spLocks noChangeArrowheads="1"/>
          </p:cNvSpPr>
          <p:nvPr/>
        </p:nvSpPr>
        <p:spPr bwMode="auto">
          <a:xfrm>
            <a:off x="533400" y="192087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0 dB</a:t>
            </a:r>
          </a:p>
        </p:txBody>
      </p:sp>
      <p:sp>
        <p:nvSpPr>
          <p:cNvPr id="10269" name="Text Box 48"/>
          <p:cNvSpPr txBox="1">
            <a:spLocks noChangeArrowheads="1"/>
          </p:cNvSpPr>
          <p:nvPr/>
        </p:nvSpPr>
        <p:spPr bwMode="auto">
          <a:xfrm>
            <a:off x="304800" y="2530475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  <a:cs typeface="Arial" pitchFamily="34" charset="0"/>
              </a:rPr>
              <a:t>–</a:t>
            </a:r>
            <a:r>
              <a:rPr lang="en-US" altLang="ar-EG" sz="1800">
                <a:latin typeface="Arial" pitchFamily="34" charset="0"/>
              </a:rPr>
              <a:t>20 dB</a:t>
            </a:r>
          </a:p>
        </p:txBody>
      </p:sp>
      <p:sp>
        <p:nvSpPr>
          <p:cNvPr id="10270" name="Line 49"/>
          <p:cNvSpPr>
            <a:spLocks noChangeShapeType="1"/>
          </p:cNvSpPr>
          <p:nvPr/>
        </p:nvSpPr>
        <p:spPr bwMode="auto">
          <a:xfrm>
            <a:off x="1295400" y="272573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71" name="Line 50"/>
          <p:cNvSpPr>
            <a:spLocks noChangeShapeType="1"/>
          </p:cNvSpPr>
          <p:nvPr/>
        </p:nvSpPr>
        <p:spPr bwMode="auto">
          <a:xfrm>
            <a:off x="1828800" y="33686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72" name="Line 51"/>
          <p:cNvSpPr>
            <a:spLocks noChangeShapeType="1"/>
          </p:cNvSpPr>
          <p:nvPr/>
        </p:nvSpPr>
        <p:spPr bwMode="auto">
          <a:xfrm flipV="1">
            <a:off x="5638800" y="16764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73" name="Line 52"/>
          <p:cNvSpPr>
            <a:spLocks noChangeShapeType="1"/>
          </p:cNvSpPr>
          <p:nvPr/>
        </p:nvSpPr>
        <p:spPr bwMode="auto">
          <a:xfrm flipV="1">
            <a:off x="5638800" y="30480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74" name="Text Box 53"/>
          <p:cNvSpPr txBox="1">
            <a:spLocks noChangeArrowheads="1"/>
          </p:cNvSpPr>
          <p:nvPr/>
        </p:nvSpPr>
        <p:spPr bwMode="auto">
          <a:xfrm>
            <a:off x="8229600" y="2895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ar-EG" sz="1800">
                <a:latin typeface="Arial" pitchFamily="34" charset="0"/>
                <a:cs typeface="Arial" pitchFamily="34" charset="0"/>
              </a:rPr>
              <a:t>ω</a:t>
            </a:r>
          </a:p>
        </p:txBody>
      </p:sp>
      <p:sp>
        <p:nvSpPr>
          <p:cNvPr id="10275" name="Line 54"/>
          <p:cNvSpPr>
            <a:spLocks noChangeShapeType="1"/>
          </p:cNvSpPr>
          <p:nvPr/>
        </p:nvSpPr>
        <p:spPr bwMode="auto">
          <a:xfrm flipH="1">
            <a:off x="6781800" y="1752600"/>
            <a:ext cx="9144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76" name="Line 55"/>
          <p:cNvSpPr>
            <a:spLocks noChangeShapeType="1"/>
          </p:cNvSpPr>
          <p:nvPr/>
        </p:nvSpPr>
        <p:spPr bwMode="auto">
          <a:xfrm>
            <a:off x="5638800" y="2741613"/>
            <a:ext cx="114300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77" name="Text Box 56"/>
          <p:cNvSpPr txBox="1">
            <a:spLocks noChangeArrowheads="1"/>
          </p:cNvSpPr>
          <p:nvPr/>
        </p:nvSpPr>
        <p:spPr bwMode="auto">
          <a:xfrm>
            <a:off x="6096000" y="52578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>
                <a:latin typeface="Arial" pitchFamily="34" charset="0"/>
              </a:rPr>
              <a:t>Zero at </a:t>
            </a:r>
            <a:r>
              <a:rPr lang="el-GR" altLang="ar-EG">
                <a:latin typeface="Arial" pitchFamily="34" charset="0"/>
                <a:cs typeface="Arial" pitchFamily="34" charset="0"/>
              </a:rPr>
              <a:t>ω</a:t>
            </a:r>
            <a:r>
              <a:rPr lang="en-US" altLang="ar-EG" baseline="-25000">
                <a:latin typeface="Arial" pitchFamily="34" charset="0"/>
                <a:cs typeface="Arial" pitchFamily="34" charset="0"/>
              </a:rPr>
              <a:t>z</a:t>
            </a:r>
            <a:r>
              <a:rPr lang="en-US" altLang="ar-EG">
                <a:latin typeface="Arial" pitchFamily="34" charset="0"/>
                <a:cs typeface="Arial" pitchFamily="34" charset="0"/>
              </a:rPr>
              <a:t>=1/</a:t>
            </a:r>
            <a:r>
              <a:rPr lang="el-GR" altLang="ar-EG">
                <a:latin typeface="Arial" pitchFamily="34" charset="0"/>
                <a:cs typeface="Arial" pitchFamily="34" charset="0"/>
                <a:sym typeface="Symbol" pitchFamily="18" charset="2"/>
              </a:rPr>
              <a:t></a:t>
            </a:r>
          </a:p>
        </p:txBody>
      </p:sp>
      <p:sp>
        <p:nvSpPr>
          <p:cNvPr id="10278" name="Line 57"/>
          <p:cNvSpPr>
            <a:spLocks noChangeShapeType="1"/>
          </p:cNvSpPr>
          <p:nvPr/>
        </p:nvSpPr>
        <p:spPr bwMode="auto">
          <a:xfrm flipV="1">
            <a:off x="5638800" y="34290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79" name="Line 58"/>
          <p:cNvSpPr>
            <a:spLocks noChangeShapeType="1"/>
          </p:cNvSpPr>
          <p:nvPr/>
        </p:nvSpPr>
        <p:spPr bwMode="auto">
          <a:xfrm flipV="1">
            <a:off x="5638800" y="50292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80" name="Line 59"/>
          <p:cNvSpPr>
            <a:spLocks noChangeShapeType="1"/>
          </p:cNvSpPr>
          <p:nvPr/>
        </p:nvSpPr>
        <p:spPr bwMode="auto">
          <a:xfrm flipH="1">
            <a:off x="6172200" y="3886200"/>
            <a:ext cx="12192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81" name="Line 60"/>
          <p:cNvSpPr>
            <a:spLocks noChangeShapeType="1"/>
          </p:cNvSpPr>
          <p:nvPr/>
        </p:nvSpPr>
        <p:spPr bwMode="auto">
          <a:xfrm>
            <a:off x="7391400" y="3886200"/>
            <a:ext cx="53340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82" name="Line 61"/>
          <p:cNvSpPr>
            <a:spLocks noChangeShapeType="1"/>
          </p:cNvSpPr>
          <p:nvPr/>
        </p:nvSpPr>
        <p:spPr bwMode="auto">
          <a:xfrm>
            <a:off x="5638800" y="4876800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83" name="Text Box 62"/>
          <p:cNvSpPr txBox="1">
            <a:spLocks noChangeArrowheads="1"/>
          </p:cNvSpPr>
          <p:nvPr/>
        </p:nvSpPr>
        <p:spPr bwMode="auto">
          <a:xfrm>
            <a:off x="4876800" y="13716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Gain</a:t>
            </a:r>
          </a:p>
        </p:txBody>
      </p:sp>
      <p:sp>
        <p:nvSpPr>
          <p:cNvPr id="10284" name="Text Box 63"/>
          <p:cNvSpPr txBox="1">
            <a:spLocks noChangeArrowheads="1"/>
          </p:cNvSpPr>
          <p:nvPr/>
        </p:nvSpPr>
        <p:spPr bwMode="auto">
          <a:xfrm>
            <a:off x="4800600" y="32004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Phase</a:t>
            </a:r>
          </a:p>
        </p:txBody>
      </p:sp>
      <p:sp>
        <p:nvSpPr>
          <p:cNvPr id="10285" name="Text Box 64"/>
          <p:cNvSpPr txBox="1">
            <a:spLocks noChangeArrowheads="1"/>
          </p:cNvSpPr>
          <p:nvPr/>
        </p:nvSpPr>
        <p:spPr bwMode="auto">
          <a:xfrm>
            <a:off x="8229600" y="4876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ar-EG" sz="1800">
                <a:latin typeface="Arial" pitchFamily="34" charset="0"/>
                <a:cs typeface="Arial" pitchFamily="34" charset="0"/>
              </a:rPr>
              <a:t>ω</a:t>
            </a:r>
          </a:p>
        </p:txBody>
      </p:sp>
      <p:sp>
        <p:nvSpPr>
          <p:cNvPr id="10286" name="Line 65"/>
          <p:cNvSpPr>
            <a:spLocks noChangeShapeType="1"/>
          </p:cNvSpPr>
          <p:nvPr/>
        </p:nvSpPr>
        <p:spPr bwMode="auto">
          <a:xfrm>
            <a:off x="7391400" y="2057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87" name="Line 66"/>
          <p:cNvSpPr>
            <a:spLocks noChangeShapeType="1"/>
          </p:cNvSpPr>
          <p:nvPr/>
        </p:nvSpPr>
        <p:spPr bwMode="auto">
          <a:xfrm>
            <a:off x="6781800" y="1676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88" name="Line 67"/>
          <p:cNvSpPr>
            <a:spLocks noChangeShapeType="1"/>
          </p:cNvSpPr>
          <p:nvPr/>
        </p:nvSpPr>
        <p:spPr bwMode="auto">
          <a:xfrm>
            <a:off x="6172200" y="2590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89" name="Line 68"/>
          <p:cNvSpPr>
            <a:spLocks noChangeShapeType="1"/>
          </p:cNvSpPr>
          <p:nvPr/>
        </p:nvSpPr>
        <p:spPr bwMode="auto">
          <a:xfrm>
            <a:off x="67818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90" name="Line 69"/>
          <p:cNvSpPr>
            <a:spLocks noChangeShapeType="1"/>
          </p:cNvSpPr>
          <p:nvPr/>
        </p:nvSpPr>
        <p:spPr bwMode="auto">
          <a:xfrm>
            <a:off x="5638800" y="4376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91" name="Text Box 70"/>
          <p:cNvSpPr txBox="1">
            <a:spLocks noChangeArrowheads="1"/>
          </p:cNvSpPr>
          <p:nvPr/>
        </p:nvSpPr>
        <p:spPr bwMode="auto">
          <a:xfrm>
            <a:off x="4876800" y="36718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+90°</a:t>
            </a:r>
          </a:p>
        </p:txBody>
      </p:sp>
      <p:sp>
        <p:nvSpPr>
          <p:cNvPr id="10292" name="Text Box 71"/>
          <p:cNvSpPr txBox="1">
            <a:spLocks noChangeArrowheads="1"/>
          </p:cNvSpPr>
          <p:nvPr/>
        </p:nvSpPr>
        <p:spPr bwMode="auto">
          <a:xfrm>
            <a:off x="4876800" y="4191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  <a:cs typeface="Arial" pitchFamily="34" charset="0"/>
              </a:rPr>
              <a:t>+45</a:t>
            </a:r>
            <a:r>
              <a:rPr lang="en-US" altLang="ar-EG" sz="1800">
                <a:latin typeface="Arial" pitchFamily="34" charset="0"/>
              </a:rPr>
              <a:t>°</a:t>
            </a:r>
          </a:p>
        </p:txBody>
      </p:sp>
      <p:sp>
        <p:nvSpPr>
          <p:cNvPr id="10293" name="Text Box 72"/>
          <p:cNvSpPr txBox="1">
            <a:spLocks noChangeArrowheads="1"/>
          </p:cNvSpPr>
          <p:nvPr/>
        </p:nvSpPr>
        <p:spPr bwMode="auto">
          <a:xfrm>
            <a:off x="5029200" y="4648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  <a:cs typeface="Arial" pitchFamily="34" charset="0"/>
              </a:rPr>
              <a:t>0</a:t>
            </a:r>
            <a:r>
              <a:rPr lang="en-US" altLang="ar-EG" sz="1800">
                <a:latin typeface="Arial" pitchFamily="34" charset="0"/>
              </a:rPr>
              <a:t>°</a:t>
            </a:r>
          </a:p>
        </p:txBody>
      </p:sp>
      <p:sp>
        <p:nvSpPr>
          <p:cNvPr id="10294" name="Line 73"/>
          <p:cNvSpPr>
            <a:spLocks noChangeShapeType="1"/>
          </p:cNvSpPr>
          <p:nvPr/>
        </p:nvSpPr>
        <p:spPr bwMode="auto">
          <a:xfrm>
            <a:off x="5638800" y="3886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95" name="Text Box 74"/>
          <p:cNvSpPr txBox="1">
            <a:spLocks noChangeArrowheads="1"/>
          </p:cNvSpPr>
          <p:nvPr/>
        </p:nvSpPr>
        <p:spPr bwMode="auto">
          <a:xfrm>
            <a:off x="7162800" y="31242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One Decade</a:t>
            </a:r>
          </a:p>
        </p:txBody>
      </p:sp>
      <p:sp>
        <p:nvSpPr>
          <p:cNvPr id="10296" name="Text Box 75"/>
          <p:cNvSpPr txBox="1">
            <a:spLocks noChangeArrowheads="1"/>
          </p:cNvSpPr>
          <p:nvPr/>
        </p:nvSpPr>
        <p:spPr bwMode="auto">
          <a:xfrm>
            <a:off x="4648200" y="1905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</a:rPr>
              <a:t>+20 dB</a:t>
            </a:r>
          </a:p>
        </p:txBody>
      </p:sp>
      <p:sp>
        <p:nvSpPr>
          <p:cNvPr id="10297" name="Text Box 76"/>
          <p:cNvSpPr txBox="1">
            <a:spLocks noChangeArrowheads="1"/>
          </p:cNvSpPr>
          <p:nvPr/>
        </p:nvSpPr>
        <p:spPr bwMode="auto">
          <a:xfrm>
            <a:off x="4953000" y="2514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EG" sz="1800">
                <a:latin typeface="Arial" pitchFamily="34" charset="0"/>
                <a:cs typeface="Arial" pitchFamily="34" charset="0"/>
              </a:rPr>
              <a:t>0</a:t>
            </a:r>
            <a:r>
              <a:rPr lang="en-US" altLang="ar-EG" sz="1800">
                <a:latin typeface="Arial" pitchFamily="34" charset="0"/>
              </a:rPr>
              <a:t> dB</a:t>
            </a:r>
          </a:p>
        </p:txBody>
      </p:sp>
      <p:sp>
        <p:nvSpPr>
          <p:cNvPr id="10298" name="Line 77"/>
          <p:cNvSpPr>
            <a:spLocks noChangeShapeType="1"/>
          </p:cNvSpPr>
          <p:nvPr/>
        </p:nvSpPr>
        <p:spPr bwMode="auto">
          <a:xfrm>
            <a:off x="5638800" y="20796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299" name="Line 78"/>
          <p:cNvSpPr>
            <a:spLocks noChangeShapeType="1"/>
          </p:cNvSpPr>
          <p:nvPr/>
        </p:nvSpPr>
        <p:spPr bwMode="auto">
          <a:xfrm>
            <a:off x="6172200" y="335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300" name="Text Box 79"/>
          <p:cNvSpPr txBox="1">
            <a:spLocks noChangeArrowheads="1"/>
          </p:cNvSpPr>
          <p:nvPr/>
        </p:nvSpPr>
        <p:spPr bwMode="auto">
          <a:xfrm>
            <a:off x="2133600" y="1371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ar-EG" sz="1800">
                <a:latin typeface="Arial" pitchFamily="34" charset="0"/>
                <a:cs typeface="Arial" pitchFamily="34" charset="0"/>
              </a:rPr>
              <a:t>ω</a:t>
            </a:r>
            <a:r>
              <a:rPr lang="en-US" altLang="ar-EG" sz="1800" baseline="-25000">
                <a:latin typeface="Arial" pitchFamily="34" charset="0"/>
                <a:cs typeface="Arial" pitchFamily="34" charset="0"/>
              </a:rPr>
              <a:t>p</a:t>
            </a:r>
            <a:endParaRPr lang="el-GR" altLang="ar-EG" sz="18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1" name="Text Box 80"/>
          <p:cNvSpPr txBox="1">
            <a:spLocks noChangeArrowheads="1"/>
          </p:cNvSpPr>
          <p:nvPr/>
        </p:nvSpPr>
        <p:spPr bwMode="auto">
          <a:xfrm>
            <a:off x="6477000" y="1371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ar-EG" sz="1800">
                <a:latin typeface="Arial" pitchFamily="34" charset="0"/>
                <a:cs typeface="Arial" pitchFamily="34" charset="0"/>
              </a:rPr>
              <a:t>ω</a:t>
            </a:r>
            <a:r>
              <a:rPr lang="en-US" altLang="ar-EG" sz="1800" baseline="-25000">
                <a:latin typeface="Arial" pitchFamily="34" charset="0"/>
                <a:cs typeface="Arial" pitchFamily="34" charset="0"/>
              </a:rPr>
              <a:t>z</a:t>
            </a:r>
            <a:endParaRPr lang="el-GR" altLang="ar-EG" sz="18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2" name="Text Box 81"/>
          <p:cNvSpPr txBox="1">
            <a:spLocks noChangeArrowheads="1"/>
          </p:cNvSpPr>
          <p:nvPr/>
        </p:nvSpPr>
        <p:spPr bwMode="auto">
          <a:xfrm>
            <a:off x="3505200" y="5410200"/>
            <a:ext cx="2208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ar-EG" sz="2000">
                <a:latin typeface="Arial" pitchFamily="34" charset="0"/>
              </a:rPr>
              <a:t>Assume K=1</a:t>
            </a:r>
          </a:p>
          <a:p>
            <a:pPr algn="ctr" eaLnBrk="1" hangingPunct="1"/>
            <a:r>
              <a:rPr lang="en-US" altLang="ar-EG" sz="2000">
                <a:latin typeface="Arial" pitchFamily="34" charset="0"/>
              </a:rPr>
              <a:t>20 log</a:t>
            </a:r>
            <a:r>
              <a:rPr lang="en-US" altLang="ar-EG" sz="2000" baseline="-25000">
                <a:latin typeface="Arial" pitchFamily="34" charset="0"/>
              </a:rPr>
              <a:t>10</a:t>
            </a:r>
            <a:r>
              <a:rPr lang="en-US" altLang="ar-EG" sz="2000">
                <a:latin typeface="Arial" pitchFamily="34" charset="0"/>
              </a:rPr>
              <a:t>(K) = 0 dB</a:t>
            </a:r>
          </a:p>
        </p:txBody>
      </p:sp>
    </p:spTree>
    <p:extLst>
      <p:ext uri="{BB962C8B-B14F-4D97-AF65-F5344CB8AC3E}">
        <p14:creationId xmlns:p14="http://schemas.microsoft.com/office/powerpoint/2010/main" val="31035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191000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altLang="ar-EG" sz="2400" dirty="0" smtClean="0"/>
              <a:t>Further refinement of the magnitude characteristic for first order poles and </a:t>
            </a:r>
            <a:r>
              <a:rPr lang="en-US" altLang="ar-EG" sz="2400" dirty="0" err="1" smtClean="0"/>
              <a:t>zeros</a:t>
            </a:r>
            <a:r>
              <a:rPr lang="en-US" altLang="ar-EG" sz="2400" dirty="0" smtClean="0"/>
              <a:t> is possible since</a:t>
            </a:r>
          </a:p>
          <a:p>
            <a:pPr lvl="1" algn="l" rtl="0">
              <a:buFontTx/>
              <a:buNone/>
            </a:pPr>
            <a:r>
              <a:rPr lang="en-US" altLang="ar-EG" sz="2000" dirty="0" smtClean="0"/>
              <a:t>Magnitude at half break frequency:	</a:t>
            </a:r>
            <a:r>
              <a:rPr lang="en-US" altLang="ar-EG" sz="2000" dirty="0" smtClean="0">
                <a:cs typeface="Times New Roman" pitchFamily="18" charset="0"/>
              </a:rPr>
              <a:t>|</a:t>
            </a:r>
            <a:r>
              <a:rPr lang="en-US" altLang="ar-EG" sz="2000" b="1" dirty="0" smtClean="0">
                <a:cs typeface="Times New Roman" pitchFamily="18" charset="0"/>
              </a:rPr>
              <a:t>H</a:t>
            </a:r>
            <a:r>
              <a:rPr lang="en-US" altLang="ar-EG" sz="2000" dirty="0" smtClean="0">
                <a:cs typeface="Times New Roman" pitchFamily="18" charset="0"/>
              </a:rPr>
              <a:t>(½</a:t>
            </a:r>
            <a:r>
              <a:rPr lang="en-US" altLang="ar-EG" sz="2000" dirty="0" smtClean="0">
                <a:cs typeface="Times New Roman" pitchFamily="18" charset="0"/>
                <a:sym typeface="Symbol" pitchFamily="18" charset="2"/>
              </a:rPr>
              <a:t></a:t>
            </a:r>
            <a:r>
              <a:rPr lang="en-US" altLang="ar-EG" sz="2000" baseline="-25000" dirty="0" smtClean="0"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ar-EG" sz="2000" dirty="0" smtClean="0">
                <a:cs typeface="Times New Roman" pitchFamily="18" charset="0"/>
              </a:rPr>
              <a:t>)| = </a:t>
            </a:r>
            <a:r>
              <a:rPr lang="en-US" altLang="ar-EG" sz="2000" dirty="0" smtClean="0">
                <a:cs typeface="Arial" pitchFamily="34" charset="0"/>
              </a:rPr>
              <a:t>±</a:t>
            </a:r>
            <a:r>
              <a:rPr lang="en-US" altLang="ar-EG" sz="2000" dirty="0" smtClean="0">
                <a:cs typeface="Times New Roman" pitchFamily="18" charset="0"/>
              </a:rPr>
              <a:t>1 dB</a:t>
            </a:r>
            <a:endParaRPr lang="en-US" altLang="ar-EG" sz="2000" dirty="0" smtClean="0"/>
          </a:p>
          <a:p>
            <a:pPr lvl="1" algn="l" rtl="0">
              <a:buFontTx/>
              <a:buNone/>
            </a:pPr>
            <a:r>
              <a:rPr lang="en-US" altLang="ar-EG" sz="2000" dirty="0" smtClean="0"/>
              <a:t>Magnitude at break frequency:	</a:t>
            </a:r>
            <a:r>
              <a:rPr lang="en-US" altLang="ar-EG" sz="2000" dirty="0" smtClean="0">
                <a:cs typeface="Times New Roman" pitchFamily="18" charset="0"/>
              </a:rPr>
              <a:t>|</a:t>
            </a:r>
            <a:r>
              <a:rPr lang="en-US" altLang="ar-EG" sz="2000" b="1" dirty="0" smtClean="0">
                <a:cs typeface="Times New Roman" pitchFamily="18" charset="0"/>
              </a:rPr>
              <a:t>H</a:t>
            </a:r>
            <a:r>
              <a:rPr lang="en-US" altLang="ar-EG" sz="2000" dirty="0" smtClean="0">
                <a:cs typeface="Times New Roman" pitchFamily="18" charset="0"/>
              </a:rPr>
              <a:t>(</a:t>
            </a:r>
            <a:r>
              <a:rPr lang="en-US" altLang="ar-EG" sz="2000" dirty="0" smtClean="0">
                <a:cs typeface="Times New Roman" pitchFamily="18" charset="0"/>
                <a:sym typeface="Symbol" pitchFamily="18" charset="2"/>
              </a:rPr>
              <a:t></a:t>
            </a:r>
            <a:r>
              <a:rPr lang="en-US" altLang="ar-EG" sz="2000" baseline="-25000" dirty="0" smtClean="0"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ar-EG" sz="2000" dirty="0" smtClean="0">
                <a:cs typeface="Times New Roman" pitchFamily="18" charset="0"/>
              </a:rPr>
              <a:t>)| = </a:t>
            </a:r>
            <a:r>
              <a:rPr lang="en-US" altLang="ar-EG" sz="2000" dirty="0" smtClean="0">
                <a:cs typeface="Arial" pitchFamily="34" charset="0"/>
              </a:rPr>
              <a:t>±</a:t>
            </a:r>
            <a:r>
              <a:rPr lang="en-US" altLang="ar-EG" sz="2000" dirty="0" smtClean="0">
                <a:cs typeface="Times New Roman" pitchFamily="18" charset="0"/>
              </a:rPr>
              <a:t>3 dB</a:t>
            </a:r>
            <a:endParaRPr lang="en-US" altLang="ar-EG" sz="2000" dirty="0" smtClean="0"/>
          </a:p>
          <a:p>
            <a:pPr lvl="1" algn="l" rtl="0">
              <a:buFontTx/>
              <a:buNone/>
            </a:pPr>
            <a:r>
              <a:rPr lang="en-US" altLang="ar-EG" sz="2000" dirty="0" smtClean="0"/>
              <a:t>Magnitude at twice break frequency:	</a:t>
            </a:r>
            <a:r>
              <a:rPr lang="en-US" altLang="ar-EG" sz="2000" dirty="0" smtClean="0">
                <a:cs typeface="Times New Roman" pitchFamily="18" charset="0"/>
              </a:rPr>
              <a:t>|</a:t>
            </a:r>
            <a:r>
              <a:rPr lang="en-US" altLang="ar-EG" sz="2000" b="1" dirty="0" smtClean="0">
                <a:cs typeface="Times New Roman" pitchFamily="18" charset="0"/>
              </a:rPr>
              <a:t>H</a:t>
            </a:r>
            <a:r>
              <a:rPr lang="en-US" altLang="ar-EG" sz="2000" dirty="0" smtClean="0">
                <a:cs typeface="Times New Roman" pitchFamily="18" charset="0"/>
              </a:rPr>
              <a:t>(2</a:t>
            </a:r>
            <a:r>
              <a:rPr lang="en-US" altLang="ar-EG" sz="2000" dirty="0" smtClean="0">
                <a:cs typeface="Times New Roman" pitchFamily="18" charset="0"/>
                <a:sym typeface="Symbol" pitchFamily="18" charset="2"/>
              </a:rPr>
              <a:t></a:t>
            </a:r>
            <a:r>
              <a:rPr lang="en-US" altLang="ar-EG" sz="2000" baseline="-25000" dirty="0" smtClean="0"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ar-EG" sz="2000" dirty="0" smtClean="0">
                <a:cs typeface="Times New Roman" pitchFamily="18" charset="0"/>
              </a:rPr>
              <a:t>)| = </a:t>
            </a:r>
            <a:r>
              <a:rPr lang="en-US" altLang="ar-EG" sz="2000" dirty="0" smtClean="0">
                <a:cs typeface="Arial" pitchFamily="34" charset="0"/>
              </a:rPr>
              <a:t>±</a:t>
            </a:r>
            <a:r>
              <a:rPr lang="en-US" altLang="ar-EG" sz="2000" dirty="0" smtClean="0">
                <a:cs typeface="Times New Roman" pitchFamily="18" charset="0"/>
              </a:rPr>
              <a:t>7 dB</a:t>
            </a:r>
            <a:endParaRPr lang="en-US" altLang="ar-EG" sz="2000" dirty="0" smtClean="0"/>
          </a:p>
          <a:p>
            <a:pPr algn="l" rtl="0"/>
            <a:r>
              <a:rPr lang="en-US" altLang="ar-EG" sz="2400" dirty="0" smtClean="0"/>
              <a:t>Second order poles (and </a:t>
            </a:r>
            <a:r>
              <a:rPr lang="en-US" altLang="ar-EG" sz="2400" dirty="0" err="1" smtClean="0"/>
              <a:t>zeros</a:t>
            </a:r>
            <a:r>
              <a:rPr lang="en-US" altLang="ar-EG" sz="2400" dirty="0" smtClean="0"/>
              <a:t>) require that the </a:t>
            </a:r>
            <a:r>
              <a:rPr lang="en-US" altLang="ar-EG" sz="2400" i="1" dirty="0" smtClean="0"/>
              <a:t>damping ratio</a:t>
            </a:r>
            <a:r>
              <a:rPr lang="en-US" altLang="ar-EG" sz="2400" dirty="0" smtClean="0"/>
              <a:t> (</a:t>
            </a:r>
            <a:r>
              <a:rPr lang="en-US" altLang="ar-EG" sz="2400" dirty="0" smtClean="0">
                <a:sym typeface="Symbol" pitchFamily="18" charset="2"/>
              </a:rPr>
              <a:t> value) be taken into account; see Fig. 9-30 in textbook</a:t>
            </a:r>
          </a:p>
        </p:txBody>
      </p:sp>
      <p:sp>
        <p:nvSpPr>
          <p:cNvPr id="4" name="Down Ribbon 3"/>
          <p:cNvSpPr/>
          <p:nvPr/>
        </p:nvSpPr>
        <p:spPr>
          <a:xfrm>
            <a:off x="220980" y="25384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Plot Refinements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6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altLang="ar-EG" sz="2400" dirty="0" smtClean="0"/>
              <a:t>We can also take the Bode plot and extract the transfer function from it (although in reality there will be error associated with our extracting information from the graph)</a:t>
            </a:r>
          </a:p>
          <a:p>
            <a:pPr algn="l" rtl="0"/>
            <a:r>
              <a:rPr lang="en-US" altLang="ar-EG" sz="2400" dirty="0" smtClean="0"/>
              <a:t>First, determine the constant gain factor, </a:t>
            </a:r>
            <a:r>
              <a:rPr lang="en-US" altLang="ar-EG" sz="2400" i="1" dirty="0" smtClean="0"/>
              <a:t>K</a:t>
            </a:r>
          </a:p>
          <a:p>
            <a:pPr algn="l" rtl="0"/>
            <a:r>
              <a:rPr lang="en-US" altLang="ar-EG" sz="2400" dirty="0" smtClean="0"/>
              <a:t>Next, move from lowest to highest frequency noting the appearance and order of the poles and </a:t>
            </a:r>
            <a:r>
              <a:rPr lang="en-US" altLang="ar-EG" sz="2400" dirty="0" err="1" smtClean="0"/>
              <a:t>zeros</a:t>
            </a:r>
            <a:endParaRPr lang="en-US" altLang="ar-EG" sz="2400" dirty="0" smtClean="0"/>
          </a:p>
        </p:txBody>
      </p:sp>
      <p:sp>
        <p:nvSpPr>
          <p:cNvPr id="4" name="Down Ribbon 3"/>
          <p:cNvSpPr/>
          <p:nvPr/>
        </p:nvSpPr>
        <p:spPr>
          <a:xfrm>
            <a:off x="220980" y="25384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</a:t>
            </a:r>
            <a:r>
              <a:rPr lang="en-US" alt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Plots to Transfer Function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4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334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62404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b="1" dirty="0"/>
              <a:t>Frequency Response Plots</a:t>
            </a:r>
          </a:p>
          <a:p>
            <a:endParaRPr lang="en-US" altLang="ar-EG" b="1" dirty="0"/>
          </a:p>
          <a:p>
            <a:r>
              <a:rPr lang="en-US" altLang="ar-EG" dirty="0"/>
              <a:t>Bode Plots – Real Poles (Graphical Construction)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4572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6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3587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b="1"/>
              <a:t>Frequency Response Plots</a:t>
            </a:r>
          </a:p>
          <a:p>
            <a:endParaRPr lang="en-US" altLang="ar-EG" b="1"/>
          </a:p>
          <a:p>
            <a:r>
              <a:rPr lang="en-US" altLang="ar-EG" b="1"/>
              <a:t>Bode Plots – Real Poles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696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3810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8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3587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b="1"/>
              <a:t>Frequency Response Plots</a:t>
            </a:r>
          </a:p>
          <a:p>
            <a:endParaRPr lang="en-US" altLang="ar-EG" b="1"/>
          </a:p>
          <a:p>
            <a:r>
              <a:rPr lang="en-US" altLang="ar-EG" b="1"/>
              <a:t>Bode Plots – Real Poles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0866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0"/>
            <a:ext cx="3505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409433" y="436726"/>
            <a:ext cx="8188657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PLOT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61826168"/>
              </p:ext>
            </p:extLst>
          </p:nvPr>
        </p:nvGraphicFramePr>
        <p:xfrm>
          <a:off x="382136" y="1765489"/>
          <a:ext cx="8543499" cy="466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96850"/>
            <a:ext cx="91440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ar-EG" b="1" dirty="0">
                <a:solidFill>
                  <a:srgbClr val="000000"/>
                </a:solidFill>
                <a:cs typeface="Times New Roman" pitchFamily="18" charset="0"/>
              </a:rPr>
              <a:t>Gain and Phase Margin </a:t>
            </a:r>
            <a:endParaRPr lang="en-US" altLang="ar-EG" b="1" dirty="0">
              <a:cs typeface="Times New Roman" pitchFamily="18" charset="0"/>
            </a:endParaRPr>
          </a:p>
          <a:p>
            <a:pPr eaLnBrk="0" hangingPunct="0"/>
            <a:r>
              <a:rPr lang="en-US" altLang="ar-EG" sz="2000" dirty="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Let's say that we have the following system: </a:t>
            </a:r>
            <a:endParaRPr lang="en-US" altLang="ar-EG" sz="2000" dirty="0">
              <a:cs typeface="Times New Roman" pitchFamily="18" charset="0"/>
            </a:endParaRPr>
          </a:p>
          <a:p>
            <a:pPr eaLnBrk="0" hangingPunct="0"/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en-US" altLang="ar-EG" sz="2000" dirty="0">
              <a:cs typeface="Times New Roman" pitchFamily="18" charset="0"/>
            </a:endParaRPr>
          </a:p>
          <a:p>
            <a:pPr eaLnBrk="0" hangingPunct="0"/>
            <a:r>
              <a:rPr lang="en-US" altLang="ar-EG" sz="1600" dirty="0">
                <a:solidFill>
                  <a:srgbClr val="000000"/>
                </a:solidFill>
                <a:cs typeface="Times New Roman" pitchFamily="18" charset="0"/>
              </a:rPr>
              <a:t> where K is a variable (constant) gain and G(s) is the plant under consideration. </a:t>
            </a:r>
          </a:p>
          <a:p>
            <a:pPr eaLnBrk="0" hangingPunct="0"/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ar-EG" sz="2000" u="sng" dirty="0">
                <a:solidFill>
                  <a:srgbClr val="000000"/>
                </a:solidFill>
                <a:cs typeface="Times New Roman" pitchFamily="18" charset="0"/>
              </a:rPr>
              <a:t>The gain margin is defined as the change in open loop gain required to make the system unstable. </a:t>
            </a:r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Systems with greater gain margins can withstand greater changes in system parameters before becoming unstable in closed loop.  Keep in mind that unity gain in magnitude is equal to a gain of zero in </a:t>
            </a:r>
            <a:r>
              <a:rPr lang="en-US" altLang="ar-EG" sz="2000" dirty="0" smtClean="0">
                <a:solidFill>
                  <a:srgbClr val="000000"/>
                </a:solidFill>
                <a:cs typeface="Times New Roman" pitchFamily="18" charset="0"/>
              </a:rPr>
              <a:t>dB</a:t>
            </a:r>
            <a:endParaRPr lang="en-US" altLang="ar-EG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ar-EG" sz="2000" u="sng" dirty="0">
                <a:solidFill>
                  <a:srgbClr val="000000"/>
                </a:solidFill>
                <a:cs typeface="Times New Roman" pitchFamily="18" charset="0"/>
              </a:rPr>
              <a:t>The phase margin is defined as the change in open loop phase shift required to make a closed loop system unstable. </a:t>
            </a:r>
          </a:p>
          <a:p>
            <a:pPr eaLnBrk="0" hangingPunct="0"/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en-US" altLang="ar-EG" sz="2000" dirty="0">
              <a:cs typeface="Times New Roman" pitchFamily="18" charset="0"/>
            </a:endParaRPr>
          </a:p>
          <a:p>
            <a:pPr eaLnBrk="0" hangingPunct="0"/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The phase margin is the difference in phase between the phase curve and -180 </a:t>
            </a:r>
            <a:r>
              <a:rPr lang="en-US" altLang="ar-EG" sz="2000" dirty="0" err="1">
                <a:solidFill>
                  <a:srgbClr val="000000"/>
                </a:solidFill>
                <a:cs typeface="Times New Roman" pitchFamily="18" charset="0"/>
              </a:rPr>
              <a:t>deg</a:t>
            </a:r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 at the point corresponding to the frequency that gives us a gain of 0dB (the gain cross over frequency, </a:t>
            </a:r>
            <a:r>
              <a:rPr lang="en-US" altLang="ar-EG" sz="2000" dirty="0" err="1">
                <a:solidFill>
                  <a:srgbClr val="000000"/>
                </a:solidFill>
                <a:cs typeface="Times New Roman" pitchFamily="18" charset="0"/>
              </a:rPr>
              <a:t>Wgc</a:t>
            </a:r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). </a:t>
            </a:r>
            <a:endParaRPr lang="en-US" altLang="ar-EG" sz="2000" dirty="0">
              <a:cs typeface="Times New Roman" pitchFamily="18" charset="0"/>
            </a:endParaRPr>
          </a:p>
          <a:p>
            <a:pPr eaLnBrk="0" hangingPunct="0"/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en-US" altLang="ar-EG" sz="2000" dirty="0">
              <a:cs typeface="Times New Roman" pitchFamily="18" charset="0"/>
            </a:endParaRPr>
          </a:p>
          <a:p>
            <a:pPr eaLnBrk="0" hangingPunct="0"/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Likewise, the gain margin is the difference between the magnitude curve and 0dB at the point corresponding to the frequency that gives us a phase of -180 </a:t>
            </a:r>
            <a:r>
              <a:rPr lang="en-US" altLang="ar-EG" sz="2000" dirty="0" err="1">
                <a:solidFill>
                  <a:srgbClr val="000000"/>
                </a:solidFill>
                <a:cs typeface="Times New Roman" pitchFamily="18" charset="0"/>
              </a:rPr>
              <a:t>deg</a:t>
            </a:r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 (the phase cross over frequency, </a:t>
            </a:r>
            <a:r>
              <a:rPr lang="en-US" altLang="ar-EG" sz="2000" dirty="0" err="1">
                <a:solidFill>
                  <a:srgbClr val="000000"/>
                </a:solidFill>
                <a:cs typeface="Times New Roman" pitchFamily="18" charset="0"/>
              </a:rPr>
              <a:t>Wpc</a:t>
            </a:r>
            <a:r>
              <a:rPr lang="en-US" altLang="ar-EG" sz="2000" dirty="0">
                <a:solidFill>
                  <a:srgbClr val="000000"/>
                </a:solidFill>
                <a:cs typeface="Times New Roman" pitchFamily="18" charset="0"/>
              </a:rPr>
              <a:t>).</a:t>
            </a:r>
            <a:r>
              <a:rPr lang="en-US" altLang="ar-EG" sz="20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304800"/>
            <a:ext cx="3810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62188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E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553200" cy="53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533400"/>
            <a:ext cx="336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b="1">
                <a:solidFill>
                  <a:srgbClr val="000000"/>
                </a:solidFill>
                <a:cs typeface="Times New Roman" pitchFamily="18" charset="0"/>
              </a:rPr>
              <a:t>Gain and Phase Margin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4572000"/>
            <a:ext cx="55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sz="1600"/>
              <a:t>-180</a:t>
            </a:r>
          </a:p>
        </p:txBody>
      </p:sp>
    </p:spTree>
    <p:extLst>
      <p:ext uri="{BB962C8B-B14F-4D97-AF65-F5344CB8AC3E}">
        <p14:creationId xmlns:p14="http://schemas.microsoft.com/office/powerpoint/2010/main" val="17780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1325"/>
            <a:ext cx="68580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715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8600" y="381000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b="1">
                <a:cs typeface="Times New Roman" pitchFamily="18" charset="0"/>
              </a:rPr>
              <a:t>Examples - Bode</a:t>
            </a:r>
          </a:p>
        </p:txBody>
      </p:sp>
    </p:spTree>
    <p:extLst>
      <p:ext uri="{BB962C8B-B14F-4D97-AF65-F5344CB8AC3E}">
        <p14:creationId xmlns:p14="http://schemas.microsoft.com/office/powerpoint/2010/main" val="25318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3529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36290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" y="381000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b="1">
                <a:cs typeface="Times New Roman" pitchFamily="18" charset="0"/>
              </a:rPr>
              <a:t>Examples - Bode</a:t>
            </a:r>
          </a:p>
        </p:txBody>
      </p:sp>
    </p:spTree>
    <p:extLst>
      <p:ext uri="{BB962C8B-B14F-4D97-AF65-F5344CB8AC3E}">
        <p14:creationId xmlns:p14="http://schemas.microsoft.com/office/powerpoint/2010/main" val="17161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066800"/>
            <a:ext cx="809244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28600" y="381000"/>
            <a:ext cx="2159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b="1" dirty="0">
                <a:cs typeface="Times New Roman" pitchFamily="18" charset="0"/>
              </a:rPr>
              <a:t>Examples – </a:t>
            </a:r>
            <a:r>
              <a:rPr lang="en-US" altLang="ar-EG" b="1" dirty="0" smtClean="0">
                <a:cs typeface="Times New Roman" pitchFamily="18" charset="0"/>
              </a:rPr>
              <a:t>Bode</a:t>
            </a:r>
            <a:endParaRPr lang="en-US" altLang="ar-EG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WordArt 3"/>
          <p:cNvSpPr>
            <a:spLocks noChangeArrowheads="1" noChangeShapeType="1" noTextEdit="1"/>
          </p:cNvSpPr>
          <p:nvPr/>
        </p:nvSpPr>
        <p:spPr bwMode="gray">
          <a:xfrm>
            <a:off x="755650" y="836613"/>
            <a:ext cx="7561263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etal">
              <a:extrusionClr>
                <a:srgbClr val="5F5F5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Thank You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For Your Attention</a:t>
            </a:r>
            <a:endParaRPr lang="ar-EG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3555999" y="5433491"/>
            <a:ext cx="5473701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r" eaLnBrk="0" hangingPunct="0"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1pPr>
            <a:lvl2pPr marL="742950" indent="-285750" algn="r" eaLnBrk="0" hangingPunct="0"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2pPr>
            <a:lvl3pPr marL="1143000" indent="-228600" algn="r" eaLnBrk="0" hangingPunct="0"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3pPr>
            <a:lvl4pPr marL="1600200" indent="-228600" algn="r" eaLnBrk="0" hangingPunct="0"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4pPr>
            <a:lvl5pPr marL="2057400" indent="-228600" algn="r" eaLnBrk="0" hangingPunct="0"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ts val="1000"/>
              </a:spcAft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ts val="1000"/>
              </a:spcAft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ts val="1000"/>
              </a:spcAft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ts val="1000"/>
              </a:spcAft>
              <a:defRPr sz="1600">
                <a:solidFill>
                  <a:srgbClr val="FFFF00"/>
                </a:solidFill>
                <a:latin typeface="Browallia New" pitchFamily="34" charset="-34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EG" sz="400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</a:rPr>
              <a:t>Mohamed Ahmed Ebrahim</a:t>
            </a:r>
          </a:p>
        </p:txBody>
      </p:sp>
      <p:pic>
        <p:nvPicPr>
          <p:cNvPr id="71687" name="Picture 7" descr="fab0e182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205166"/>
            <a:ext cx="2016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6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  <p:bldP spid="136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266701" y="43672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Frequency Response Definition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6701" y="1775260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What is frequency response of a system?</a:t>
            </a:r>
            <a:endParaRPr lang="en-C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3755" y="2859319"/>
            <a:ext cx="88582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ar-EG" sz="3200" dirty="0" smtClean="0"/>
              <a:t>The </a:t>
            </a:r>
            <a:r>
              <a:rPr lang="en-US" altLang="ar-EG" sz="3200" dirty="0"/>
              <a:t>frequency response of a system is </a:t>
            </a:r>
            <a:r>
              <a:rPr lang="en-US" altLang="ar-EG" sz="3200" dirty="0" smtClean="0"/>
              <a:t>defined as </a:t>
            </a:r>
            <a:r>
              <a:rPr lang="en-US" altLang="ar-EG" sz="3200" dirty="0"/>
              <a:t>the steady-state response of the system to </a:t>
            </a:r>
            <a:r>
              <a:rPr lang="en-US" altLang="ar-EG" sz="3200" dirty="0" smtClean="0"/>
              <a:t>a sinusoidal </a:t>
            </a:r>
            <a:r>
              <a:rPr lang="en-US" altLang="ar-EG" sz="3200" dirty="0"/>
              <a:t>input signal.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ar-EG" sz="3200" dirty="0" smtClean="0"/>
              <a:t>The </a:t>
            </a:r>
            <a:r>
              <a:rPr lang="en-US" altLang="ar-EG" sz="3200" dirty="0"/>
              <a:t>sinusoid is </a:t>
            </a:r>
            <a:r>
              <a:rPr lang="en-US" altLang="ar-EG" sz="3200" dirty="0" smtClean="0"/>
              <a:t>a unique </a:t>
            </a:r>
            <a:r>
              <a:rPr lang="en-US" altLang="ar-EG" sz="3200" dirty="0"/>
              <a:t>input signal, and the resulting </a:t>
            </a:r>
            <a:r>
              <a:rPr lang="en-US" altLang="ar-EG" sz="3200" dirty="0" smtClean="0"/>
              <a:t>output signal </a:t>
            </a:r>
            <a:r>
              <a:rPr lang="en-US" altLang="ar-EG" sz="3200" dirty="0"/>
              <a:t>for a linear system, as well as </a:t>
            </a:r>
            <a:r>
              <a:rPr lang="en-US" altLang="ar-EG" sz="3200" dirty="0" smtClean="0"/>
              <a:t>signals throughout </a:t>
            </a:r>
            <a:r>
              <a:rPr lang="en-US" altLang="ar-EG" sz="3200" dirty="0"/>
              <a:t>the system, is sinusoidal in </a:t>
            </a:r>
            <a:r>
              <a:rPr lang="en-US" altLang="ar-EG" sz="3200" dirty="0" smtClean="0"/>
              <a:t>the steady-state.</a:t>
            </a:r>
            <a:endParaRPr lang="en-C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266701" y="43672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Bode Plot Definition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0367" y="1886479"/>
            <a:ext cx="7424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What is Bode Plot?</a:t>
            </a:r>
            <a:endParaRPr lang="en-CA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9565" y="3435202"/>
            <a:ext cx="885825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Bode Plot is </a:t>
            </a:r>
            <a:r>
              <a:rPr lang="en-US" altLang="ar-EG" sz="3600" b="1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altLang="ar-EG" sz="3600" b="1" dirty="0" smtClean="0">
                <a:solidFill>
                  <a:schemeClr val="tx2">
                    <a:lumMod val="75000"/>
                  </a:schemeClr>
                </a:solidFill>
              </a:rPr>
              <a:t>(semi log) </a:t>
            </a:r>
            <a:r>
              <a:rPr lang="en-US" altLang="ar-EG" sz="3600" b="1" dirty="0">
                <a:solidFill>
                  <a:schemeClr val="tx2">
                    <a:lumMod val="75000"/>
                  </a:schemeClr>
                </a:solidFill>
              </a:rPr>
              <a:t>plot of the transfer function magnitude and phase angle as a function of </a:t>
            </a:r>
            <a:r>
              <a:rPr lang="en-US" altLang="ar-EG" sz="3600" b="1" dirty="0" smtClean="0">
                <a:solidFill>
                  <a:schemeClr val="tx2">
                    <a:lumMod val="75000"/>
                  </a:schemeClr>
                </a:solidFill>
              </a:rPr>
              <a:t>frequency.</a:t>
            </a:r>
            <a:endParaRPr lang="en-US" altLang="ar-EG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457200" y="1813560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EG" b="1" dirty="0" smtClean="0"/>
              <a:t>Polar </a:t>
            </a:r>
            <a:r>
              <a:rPr lang="en-US" altLang="ar-EG" b="1" dirty="0"/>
              <a:t>Plots</a:t>
            </a:r>
          </a:p>
        </p:txBody>
      </p:sp>
      <p:pic>
        <p:nvPicPr>
          <p:cNvPr id="14339" name="Picture 10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9902" r="7087" b="12963"/>
          <a:stretch/>
        </p:blipFill>
        <p:spPr bwMode="auto">
          <a:xfrm>
            <a:off x="868679" y="2651760"/>
            <a:ext cx="5135881" cy="22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Ribbon 3"/>
          <p:cNvSpPr/>
          <p:nvPr/>
        </p:nvSpPr>
        <p:spPr>
          <a:xfrm>
            <a:off x="266701" y="43672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Frequency Response Plots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7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990599"/>
            <a:ext cx="8382000" cy="54705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endParaRPr lang="en-US" altLang="ar-EG" sz="2400" dirty="0" smtClean="0"/>
          </a:p>
          <a:p>
            <a:pPr algn="l" rtl="0"/>
            <a:r>
              <a:rPr lang="en-US" altLang="ar-EG" sz="2400" dirty="0" smtClean="0"/>
              <a:t>The transfer function can be separated into magnitude and phase angle information</a:t>
            </a:r>
          </a:p>
          <a:p>
            <a:pPr algn="ctr">
              <a:buFontTx/>
              <a:buNone/>
            </a:pPr>
            <a:r>
              <a:rPr lang="en-US" altLang="ar-EG" sz="2400" b="1" dirty="0" smtClean="0"/>
              <a:t>H</a:t>
            </a:r>
            <a:r>
              <a:rPr lang="en-US" altLang="ar-EG" sz="2400" dirty="0" smtClean="0"/>
              <a:t>(j</a:t>
            </a:r>
            <a:r>
              <a:rPr lang="en-US" altLang="ar-EG" sz="2400" dirty="0" smtClean="0">
                <a:sym typeface="Symbol" pitchFamily="18" charset="2"/>
              </a:rPr>
              <a:t>) = </a:t>
            </a:r>
            <a:r>
              <a:rPr lang="en-US" altLang="ar-EG" sz="2400" dirty="0" smtClean="0"/>
              <a:t>|</a:t>
            </a:r>
            <a:r>
              <a:rPr lang="en-US" altLang="ar-EG" sz="2400" b="1" dirty="0" smtClean="0"/>
              <a:t>H</a:t>
            </a:r>
            <a:r>
              <a:rPr lang="en-US" altLang="ar-EG" sz="2400" dirty="0" smtClean="0"/>
              <a:t>(j</a:t>
            </a:r>
            <a:r>
              <a:rPr lang="en-US" altLang="ar-EG" sz="2400" dirty="0" smtClean="0">
                <a:sym typeface="Symbol" pitchFamily="18" charset="2"/>
              </a:rPr>
              <a:t>)</a:t>
            </a:r>
            <a:r>
              <a:rPr lang="en-US" altLang="ar-EG" sz="2400" dirty="0" smtClean="0"/>
              <a:t>| </a:t>
            </a:r>
            <a:r>
              <a:rPr lang="en-US" altLang="ar-EG" sz="2400" dirty="0" smtClean="0">
                <a:sym typeface="Symbol" pitchFamily="18" charset="2"/>
              </a:rPr>
              <a:t></a:t>
            </a:r>
            <a:r>
              <a:rPr lang="el-GR" altLang="ar-EG" sz="2400" b="1" dirty="0" smtClean="0"/>
              <a:t>Φ</a:t>
            </a:r>
            <a:r>
              <a:rPr lang="en-US" altLang="ar-EG" sz="2400" dirty="0" smtClean="0"/>
              <a:t>(j</a:t>
            </a:r>
            <a:r>
              <a:rPr lang="en-US" altLang="ar-EG" sz="2400" dirty="0" smtClean="0">
                <a:sym typeface="Symbol" pitchFamily="18" charset="2"/>
              </a:rPr>
              <a:t>)</a:t>
            </a:r>
            <a:endParaRPr lang="en-US" altLang="ar-EG" sz="2400" dirty="0" smtClean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352675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ar-EG" altLang="ar-EG"/>
          </a:p>
        </p:txBody>
      </p:sp>
      <p:pic>
        <p:nvPicPr>
          <p:cNvPr id="8198" name="Picture 14" descr="http://www.geocities.com/neveyaakov/electro_science/bode_p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0386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4"/>
          <p:cNvSpPr txBox="1">
            <a:spLocks noChangeArrowheads="1"/>
          </p:cNvSpPr>
          <p:nvPr/>
        </p:nvSpPr>
        <p:spPr bwMode="auto">
          <a:xfrm>
            <a:off x="2895600" y="3124200"/>
            <a:ext cx="78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/>
              <a:t>e.g., </a:t>
            </a:r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3581400" y="3200400"/>
            <a:ext cx="187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ar-EG" b="1"/>
              <a:t>H</a:t>
            </a:r>
            <a:r>
              <a:rPr lang="en-US" altLang="ar-EG"/>
              <a:t>(j</a:t>
            </a:r>
            <a:r>
              <a:rPr lang="en-US" altLang="ar-EG">
                <a:sym typeface="Symbol" pitchFamily="18" charset="2"/>
              </a:rPr>
              <a:t>)=</a:t>
            </a:r>
            <a:r>
              <a:rPr lang="en-US" altLang="ar-EG" b="1">
                <a:sym typeface="Symbol" pitchFamily="18" charset="2"/>
              </a:rPr>
              <a:t>Z</a:t>
            </a:r>
            <a:r>
              <a:rPr lang="en-US" altLang="ar-EG">
                <a:sym typeface="Symbol" pitchFamily="18" charset="2"/>
              </a:rPr>
              <a:t>(j</a:t>
            </a:r>
            <a:r>
              <a:rPr lang="en-US" altLang="ar-EG">
                <a:latin typeface="Symbol" pitchFamily="18" charset="2"/>
                <a:sym typeface="Symbol" pitchFamily="18" charset="2"/>
              </a:rPr>
              <a:t>w</a:t>
            </a:r>
            <a:r>
              <a:rPr lang="en-US" altLang="ar-EG">
                <a:sym typeface="Symbol" pitchFamily="18" charset="2"/>
              </a:rPr>
              <a:t>) </a:t>
            </a:r>
            <a:endParaRPr lang="en-US" altLang="ar-EG"/>
          </a:p>
        </p:txBody>
      </p:sp>
      <p:pic>
        <p:nvPicPr>
          <p:cNvPr id="8201" name="Picture 16" descr="http://www.facstaff.bucknell.edu/mastascu/eControlHTML/Freq/Nyquist3A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200400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Ribbon 11"/>
          <p:cNvSpPr/>
          <p:nvPr/>
        </p:nvSpPr>
        <p:spPr>
          <a:xfrm>
            <a:off x="266701" y="436726"/>
            <a:ext cx="8648700" cy="859809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Frequency Response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8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86000"/>
            <a:ext cx="6629400" cy="3429000"/>
          </a:xfrm>
          <a:prstGeom prst="rect">
            <a:avLst/>
          </a:prstGeo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zh-TW" dirty="0"/>
              <a:t>Routh-Hurwitz </a:t>
            </a:r>
          </a:p>
          <a:p>
            <a:pPr algn="l" rtl="0">
              <a:lnSpc>
                <a:spcPct val="90000"/>
              </a:lnSpc>
            </a:pPr>
            <a:r>
              <a:rPr lang="en-US" altLang="zh-TW" dirty="0"/>
              <a:t>Root locus</a:t>
            </a:r>
          </a:p>
          <a:p>
            <a:pPr algn="l" rtl="0">
              <a:lnSpc>
                <a:spcPct val="90000"/>
              </a:lnSpc>
            </a:pPr>
            <a:r>
              <a:rPr lang="en-US" altLang="zh-TW" dirty="0"/>
              <a:t>Bode diagram (plots)</a:t>
            </a:r>
          </a:p>
          <a:p>
            <a:pPr algn="l" rtl="0">
              <a:lnSpc>
                <a:spcPct val="90000"/>
              </a:lnSpc>
            </a:pPr>
            <a:r>
              <a:rPr lang="en-US" altLang="zh-TW" dirty="0" err="1"/>
              <a:t>Nyquist</a:t>
            </a:r>
            <a:r>
              <a:rPr lang="en-US" altLang="zh-TW" dirty="0"/>
              <a:t> plots</a:t>
            </a:r>
          </a:p>
          <a:p>
            <a:pPr algn="l" rtl="0">
              <a:lnSpc>
                <a:spcPct val="90000"/>
              </a:lnSpc>
            </a:pPr>
            <a:r>
              <a:rPr lang="en-US" altLang="zh-TW" dirty="0" err="1"/>
              <a:t>Nicols</a:t>
            </a:r>
            <a:r>
              <a:rPr lang="en-US" altLang="zh-TW" dirty="0"/>
              <a:t> plots</a:t>
            </a:r>
          </a:p>
          <a:p>
            <a:pPr algn="l" rtl="0">
              <a:lnSpc>
                <a:spcPct val="90000"/>
              </a:lnSpc>
            </a:pPr>
            <a:r>
              <a:rPr lang="en-US" altLang="zh-TW" dirty="0"/>
              <a:t>Time domain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91000" y="2362200"/>
          <a:ext cx="14462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3" name="Equation" r:id="rId3" imgW="799920" imgH="203040" progId="Equation.3">
                  <p:embed/>
                </p:oleObj>
              </mc:Choice>
              <mc:Fallback>
                <p:oleObj name="Equation" r:id="rId3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62200"/>
                        <a:ext cx="14462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505200" y="2895600"/>
          <a:ext cx="14462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Equation" r:id="rId5" imgW="799920" imgH="203040" progId="Equation.3">
                  <p:embed/>
                </p:oleObj>
              </mc:Choice>
              <mc:Fallback>
                <p:oleObj name="Equation" r:id="rId5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14462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105400" y="3429000"/>
          <a:ext cx="974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Equation" r:id="rId7" imgW="558720" imgH="203040" progId="Equation.3">
                  <p:embed/>
                </p:oleObj>
              </mc:Choice>
              <mc:Fallback>
                <p:oleObj name="Equation" r:id="rId7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429000"/>
                        <a:ext cx="9747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62400" y="3962400"/>
          <a:ext cx="974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Equation" r:id="rId9" imgW="558720" imgH="203040" progId="Equation.3">
                  <p:embed/>
                </p:oleObj>
              </mc:Choice>
              <mc:Fallback>
                <p:oleObj name="Equation" r:id="rId9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62400"/>
                        <a:ext cx="9747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733800" y="4495800"/>
          <a:ext cx="974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Equation" r:id="rId11" imgW="558720" imgH="203040" progId="Equation.3">
                  <p:embed/>
                </p:oleObj>
              </mc:Choice>
              <mc:Fallback>
                <p:oleObj name="Equation" r:id="rId11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9747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Ribbon 10"/>
          <p:cNvSpPr/>
          <p:nvPr/>
        </p:nvSpPr>
        <p:spPr>
          <a:xfrm>
            <a:off x="266701" y="436726"/>
            <a:ext cx="8648700" cy="1346354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E7E4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zh-TW" sz="3600" dirty="0"/>
              <a:t>Viewpoints of analyzing control system behavior</a:t>
            </a: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3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3190</TotalTime>
  <Words>940</Words>
  <Application>Microsoft Office PowerPoint</Application>
  <PresentationFormat>On-screen Show (4:3)</PresentationFormat>
  <Paragraphs>240</Paragraphs>
  <Slides>45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Office Theme</vt:lpstr>
      <vt:lpstr>Equation</vt:lpstr>
      <vt:lpstr>Photo Editor 影像</vt:lpstr>
      <vt:lpstr>Document</vt:lpstr>
      <vt:lpstr>Microsoft Equation 3.0</vt:lpstr>
      <vt:lpstr>Automatic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Pole &amp; Zero Bode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</dc:creator>
  <cp:lastModifiedBy>Dr. Mohamed Ahmed Ebrahim</cp:lastModifiedBy>
  <cp:revision>331</cp:revision>
  <dcterms:created xsi:type="dcterms:W3CDTF">2013-03-07T11:53:14Z</dcterms:created>
  <dcterms:modified xsi:type="dcterms:W3CDTF">2014-12-21T18:59:52Z</dcterms:modified>
</cp:coreProperties>
</file>